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66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533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8001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066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333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61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879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146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5425952" y="1328878"/>
            <a:ext cx="3578812" cy="477174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exte du titre"/>
          <p:cNvSpPr txBox="1"/>
          <p:nvPr>
            <p:ph type="title"/>
          </p:nvPr>
        </p:nvSpPr>
        <p:spPr>
          <a:xfrm>
            <a:off x="495300" y="11049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89" name="Texte niveau 1…"/>
          <p:cNvSpPr txBox="1"/>
          <p:nvPr>
            <p:ph type="body" sz="quarter" idx="1"/>
          </p:nvPr>
        </p:nvSpPr>
        <p:spPr>
          <a:xfrm>
            <a:off x="495300" y="37465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5425952" y="1328878"/>
            <a:ext cx="3578812" cy="4771748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exte du titre"/>
          <p:cNvSpPr txBox="1"/>
          <p:nvPr>
            <p:ph type="title"/>
          </p:nvPr>
        </p:nvSpPr>
        <p:spPr>
          <a:xfrm>
            <a:off x="495300" y="11049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99" name="Texte niveau 1…"/>
          <p:cNvSpPr txBox="1"/>
          <p:nvPr>
            <p:ph type="body" sz="quarter" idx="1"/>
          </p:nvPr>
        </p:nvSpPr>
        <p:spPr>
          <a:xfrm>
            <a:off x="495300" y="37465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half" idx="21"/>
          </p:nvPr>
        </p:nvSpPr>
        <p:spPr>
          <a:xfrm>
            <a:off x="5497434" y="2105979"/>
            <a:ext cx="3432330" cy="457644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09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8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7" name="Texte niveau 1…"/>
          <p:cNvSpPr txBox="1"/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e du titre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36" name="Texte niveau 1…"/>
          <p:cNvSpPr txBox="1"/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uteur et date"/>
          <p:cNvSpPr txBox="1"/>
          <p:nvPr>
            <p:ph type="body" sz="quarter" idx="21" hasCustomPrompt="1"/>
          </p:nvPr>
        </p:nvSpPr>
        <p:spPr>
          <a:xfrm>
            <a:off x="545703" y="6763663"/>
            <a:ext cx="9068595" cy="360203"/>
          </a:xfrm>
          <a:prstGeom prst="rect">
            <a:avLst/>
          </a:prstGeom>
        </p:spPr>
        <p:txBody>
          <a:bodyPr lIns="39687" tIns="39687" rIns="39687" bIns="39687" anchor="b">
            <a:normAutofit fontScale="100000" lnSpcReduction="0"/>
          </a:bodyPr>
          <a:lstStyle>
            <a:lvl1pPr marL="0" indent="0" defTabSz="454025">
              <a:spcBef>
                <a:spcPts val="0"/>
              </a:spcBef>
              <a:buSzTx/>
              <a:buNone/>
              <a:defRPr b="1" sz="1782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145" name="Titre de la présentation"/>
          <p:cNvSpPr txBox="1"/>
          <p:nvPr>
            <p:ph type="title" hasCustomPrompt="1"/>
          </p:nvPr>
        </p:nvSpPr>
        <p:spPr>
          <a:xfrm>
            <a:off x="545703" y="1448593"/>
            <a:ext cx="9069576" cy="2579689"/>
          </a:xfrm>
          <a:prstGeom prst="rect">
            <a:avLst/>
          </a:prstGeom>
        </p:spPr>
        <p:txBody>
          <a:bodyPr lIns="39687" tIns="39687" rIns="39687" bIns="39687" anchor="b">
            <a:normAutofit fontScale="100000" lnSpcReduction="0"/>
          </a:bodyPr>
          <a:lstStyle>
            <a:lvl1pPr algn="l" defTabSz="1354632">
              <a:lnSpc>
                <a:spcPct val="80000"/>
              </a:lnSpc>
              <a:defRPr b="1" spc="-128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46" name="Texte niveau 1…"/>
          <p:cNvSpPr txBox="1"/>
          <p:nvPr>
            <p:ph type="body" sz="quarter" idx="1" hasCustomPrompt="1"/>
          </p:nvPr>
        </p:nvSpPr>
        <p:spPr>
          <a:xfrm>
            <a:off x="545703" y="3988593"/>
            <a:ext cx="9068594" cy="1137813"/>
          </a:xfrm>
          <a:prstGeom prst="rect">
            <a:avLst/>
          </a:prstGeom>
        </p:spPr>
        <p:txBody>
          <a:bodyPr lIns="39687" tIns="39687" rIns="39687" bIns="39687" anchor="t">
            <a:normAutofit fontScale="100000" lnSpcReduction="0"/>
          </a:bodyPr>
          <a:lstStyle>
            <a:lvl1pPr marL="0" indent="0" defTabSz="458611">
              <a:spcBef>
                <a:spcPts val="0"/>
              </a:spcBef>
              <a:buSzTx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458611">
              <a:spcBef>
                <a:spcPts val="0"/>
              </a:spcBef>
              <a:buSzTx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458611">
              <a:spcBef>
                <a:spcPts val="0"/>
              </a:spcBef>
              <a:buSzTx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458611">
              <a:spcBef>
                <a:spcPts val="0"/>
              </a:spcBef>
              <a:buSzTx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458611">
              <a:spcBef>
                <a:spcPts val="0"/>
              </a:spcBef>
              <a:buSzTx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xfrm>
            <a:off x="4963350" y="7199653"/>
            <a:ext cx="233300" cy="228220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1972959" y="1419124"/>
            <a:ext cx="6220534" cy="349905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1972959" y="1419124"/>
            <a:ext cx="6220534" cy="3499051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990600" y="203200"/>
            <a:ext cx="817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041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3843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17399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0828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24257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27686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111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3454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943" y="975482"/>
            <a:ext cx="10213886" cy="7526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405" y="-2552307"/>
            <a:ext cx="3227745" cy="3598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Unknown 1.jpg" descr="Unknown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500" y="889000"/>
            <a:ext cx="2667000" cy="30480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0" name="Rectangle"/>
          <p:cNvSpPr/>
          <p:nvPr/>
        </p:nvSpPr>
        <p:spPr>
          <a:xfrm>
            <a:off x="1765300" y="4813300"/>
            <a:ext cx="469900" cy="4445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1" name="Carré"/>
          <p:cNvSpPr/>
          <p:nvPr/>
        </p:nvSpPr>
        <p:spPr>
          <a:xfrm>
            <a:off x="2794000" y="3771900"/>
            <a:ext cx="711200" cy="711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2" name="Carré"/>
          <p:cNvSpPr/>
          <p:nvPr/>
        </p:nvSpPr>
        <p:spPr>
          <a:xfrm>
            <a:off x="1219200" y="5676900"/>
            <a:ext cx="215900" cy="2159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3" name="Carré"/>
          <p:cNvSpPr/>
          <p:nvPr/>
        </p:nvSpPr>
        <p:spPr>
          <a:xfrm>
            <a:off x="965200" y="6337300"/>
            <a:ext cx="114300" cy="1143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4" name="Figure"/>
          <p:cNvSpPr/>
          <p:nvPr/>
        </p:nvSpPr>
        <p:spPr>
          <a:xfrm>
            <a:off x="2717800" y="5854700"/>
            <a:ext cx="3340100" cy="146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63" y="0"/>
                </a:moveTo>
                <a:cubicBezTo>
                  <a:pt x="5268" y="0"/>
                  <a:pt x="527" y="4828"/>
                  <a:pt x="527" y="10927"/>
                </a:cubicBezTo>
                <a:cubicBezTo>
                  <a:pt x="527" y="12960"/>
                  <a:pt x="1054" y="14993"/>
                  <a:pt x="2107" y="16518"/>
                </a:cubicBezTo>
                <a:lnTo>
                  <a:pt x="0" y="21600"/>
                </a:lnTo>
                <a:lnTo>
                  <a:pt x="4917" y="19567"/>
                </a:lnTo>
                <a:cubicBezTo>
                  <a:pt x="6673" y="20838"/>
                  <a:pt x="8780" y="21600"/>
                  <a:pt x="11063" y="21600"/>
                </a:cubicBezTo>
                <a:cubicBezTo>
                  <a:pt x="16859" y="21600"/>
                  <a:pt x="21600" y="16772"/>
                  <a:pt x="21600" y="10927"/>
                </a:cubicBezTo>
                <a:cubicBezTo>
                  <a:pt x="21600" y="4828"/>
                  <a:pt x="16859" y="0"/>
                  <a:pt x="11063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 w="38100">
            <a:solidFill>
              <a:srgbClr val="000000">
                <a:alpha val="42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5" name="Qui suis-je ?"/>
          <p:cNvSpPr/>
          <p:nvPr/>
        </p:nvSpPr>
        <p:spPr>
          <a:xfrm>
            <a:off x="3170857" y="6285171"/>
            <a:ext cx="262984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Qui suis-je ?</a:t>
            </a:r>
          </a:p>
        </p:txBody>
      </p:sp>
      <p:sp>
        <p:nvSpPr>
          <p:cNvPr id="206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  <p:sp>
        <p:nvSpPr>
          <p:cNvPr id="207" name="La femme prit l'enfant et l’allaita. Quand il eut grandi, elle l'amena à la fille du pharaon et il fut un fils pour elle. Elle l'appela Moïse, « car, dit-elle, je l'ai retiré de l’eau » (Ex.2.9-10)."/>
          <p:cNvSpPr txBox="1"/>
          <p:nvPr/>
        </p:nvSpPr>
        <p:spPr>
          <a:xfrm>
            <a:off x="6585739" y="4155937"/>
            <a:ext cx="2928127" cy="2827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49580">
              <a:lnSpc>
                <a:spcPct val="120000"/>
              </a:lnSpc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 femme prit l'enfant et l’allaita. Quand il eut grandi, elle l'amena à la fille du pharaon et il fut un fils pour elle. Elle l'appela Moïse, « car, dit-elle, je l'ai retiré de l’eau » (Ex.2.9-10). </a:t>
            </a:r>
          </a:p>
        </p:txBody>
      </p:sp>
      <p:sp>
        <p:nvSpPr>
          <p:cNvPr id="208" name="« La fille du pharaon lui dit : Emporte cet enfant et allaite-le pour moi ; je te donnerai…"/>
          <p:cNvSpPr txBox="1"/>
          <p:nvPr/>
        </p:nvSpPr>
        <p:spPr>
          <a:xfrm>
            <a:off x="331814" y="1495473"/>
            <a:ext cx="3608402" cy="1431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49580">
              <a:lnSpc>
                <a:spcPct val="12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« La fille du pharaon lui dit : Emporte cet enfant et allaite-le pour moi ; je te donnerai </a:t>
            </a:r>
          </a:p>
          <a:p>
            <a:pPr algn="r" defTabSz="449580">
              <a:lnSpc>
                <a:spcPct val="12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ton salaire.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2"/>
      <p:bldP build="whole" bldLvl="1" animBg="1" rev="0" advAuto="0" spid="20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"/>
          <p:cNvSpPr/>
          <p:nvPr/>
        </p:nvSpPr>
        <p:spPr>
          <a:xfrm>
            <a:off x="1765300" y="4813300"/>
            <a:ext cx="469900" cy="4445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11" name="Unknown.jpg" descr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3100" y="1130300"/>
            <a:ext cx="2963334" cy="32004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2" name="Carré"/>
          <p:cNvSpPr/>
          <p:nvPr/>
        </p:nvSpPr>
        <p:spPr>
          <a:xfrm>
            <a:off x="2794000" y="3771900"/>
            <a:ext cx="711200" cy="711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3" name="Carré"/>
          <p:cNvSpPr/>
          <p:nvPr/>
        </p:nvSpPr>
        <p:spPr>
          <a:xfrm>
            <a:off x="1219200" y="5676900"/>
            <a:ext cx="215900" cy="2159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4" name="Carré"/>
          <p:cNvSpPr/>
          <p:nvPr/>
        </p:nvSpPr>
        <p:spPr>
          <a:xfrm>
            <a:off x="965200" y="6337300"/>
            <a:ext cx="114300" cy="1143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5" name="Figure"/>
          <p:cNvSpPr/>
          <p:nvPr/>
        </p:nvSpPr>
        <p:spPr>
          <a:xfrm>
            <a:off x="2717800" y="5854700"/>
            <a:ext cx="3340100" cy="146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63" y="0"/>
                </a:moveTo>
                <a:cubicBezTo>
                  <a:pt x="5268" y="0"/>
                  <a:pt x="527" y="4828"/>
                  <a:pt x="527" y="10927"/>
                </a:cubicBezTo>
                <a:cubicBezTo>
                  <a:pt x="527" y="12960"/>
                  <a:pt x="1054" y="14993"/>
                  <a:pt x="2107" y="16518"/>
                </a:cubicBezTo>
                <a:lnTo>
                  <a:pt x="0" y="21600"/>
                </a:lnTo>
                <a:lnTo>
                  <a:pt x="4917" y="19567"/>
                </a:lnTo>
                <a:cubicBezTo>
                  <a:pt x="6673" y="20838"/>
                  <a:pt x="8780" y="21600"/>
                  <a:pt x="11063" y="21600"/>
                </a:cubicBezTo>
                <a:cubicBezTo>
                  <a:pt x="16859" y="21600"/>
                  <a:pt x="21600" y="16772"/>
                  <a:pt x="21600" y="10927"/>
                </a:cubicBezTo>
                <a:cubicBezTo>
                  <a:pt x="21600" y="4828"/>
                  <a:pt x="16859" y="0"/>
                  <a:pt x="11063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 w="38100">
            <a:solidFill>
              <a:srgbClr val="000000">
                <a:alpha val="42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6" name="Qui suis-je ?"/>
          <p:cNvSpPr/>
          <p:nvPr/>
        </p:nvSpPr>
        <p:spPr>
          <a:xfrm>
            <a:off x="3170857" y="6286500"/>
            <a:ext cx="2629844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Qui suis-je ?</a:t>
            </a:r>
          </a:p>
        </p:txBody>
      </p:sp>
      <p:sp>
        <p:nvSpPr>
          <p:cNvPr id="217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  <p:sp>
        <p:nvSpPr>
          <p:cNvPr id="218" name="« C'est par la foi que Moïse, devenu grand, a refusé d'être appelé fils de la fille du pharaon. Il préférait être maltraité avec le peuple de Dieu plutôt que d'avoir momentanément la jouissance du péché.» (Heb.11.25-26)."/>
          <p:cNvSpPr/>
          <p:nvPr/>
        </p:nvSpPr>
        <p:spPr>
          <a:xfrm>
            <a:off x="488701" y="1172554"/>
            <a:ext cx="3708068" cy="2404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just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 C'est par la foi que Moïse, devenu grand, a refusé d'être appelé fils de la fille du pharaon. Il préférait être maltraité avec le peuple de Dieu plutôt que d'avoir momentanément la jouissance du péché.» (Heb.11.25-26).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« Il était âgé de 40 ans lorsqu'il a eu à cœur de rendre visite à ses frères, les Israélites. Il en a vu un qu'on maltraitait, a pris sa défense et, pour venger l'homme malmené, a frappé l’Egyptien. Ses frères comprendraient que Dieu leur accordait la dé"/>
          <p:cNvSpPr/>
          <p:nvPr/>
        </p:nvSpPr>
        <p:spPr>
          <a:xfrm>
            <a:off x="298201" y="539632"/>
            <a:ext cx="9563598" cy="654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just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 Il était âgé de 40 ans lorsqu'il a eu à cœur de rendre visite à ses frères, les Israélites. Il en a vu un qu'on maltraitait, a pris sa défense et, pour venger l'homme malmené, a frappé l’Egyptien. Ses frères comprendraient que Dieu leur accordait la délivrance par son intermédiaire, pensait-il, mais ils ne l’ont pas compris. Le jour suivant, il est venu au milieu d'eux alors que certains se battaient et il a essayé de ramener la paix en leur disant : Vous êtes frères ! Pourquoi vous faites-vous du mal l'un à l'autre ? Mais celui qui maltraitait son prochain l’a repoussé en disant : Qui t'a établi chef et juge sur nous ? Veux-tu me tuer comme tu as tué l'Egyptien hier ? A cette parole, Moïse a pris la fuite et est allé habiter dans le pays de Madian, où il a eu deux fils » (Act.7.23-29).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7480717" y="1861495"/>
            <a:ext cx="2421569" cy="85078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3" name="Rectangle"/>
          <p:cNvSpPr/>
          <p:nvPr/>
        </p:nvSpPr>
        <p:spPr>
          <a:xfrm>
            <a:off x="1685440" y="2362320"/>
            <a:ext cx="8215411" cy="85078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4" name="Rectangle"/>
          <p:cNvSpPr/>
          <p:nvPr/>
        </p:nvSpPr>
        <p:spPr>
          <a:xfrm>
            <a:off x="290234" y="2360262"/>
            <a:ext cx="1571406" cy="12700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5" name="« Il était âgé de 40 ans lorsqu'il a eu à cœur de rendre visite à ses frères, les Israélites. Il en a vu un qu'on maltraitait, a pris sa défense et, pour venger l'homme malmené, a frappé l’Egyptien. Ses frères comprendraient que Dieu leur accordait la dé"/>
          <p:cNvSpPr/>
          <p:nvPr/>
        </p:nvSpPr>
        <p:spPr>
          <a:xfrm>
            <a:off x="298201" y="539632"/>
            <a:ext cx="9563598" cy="654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just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 Il était âgé de 40 ans lorsqu'il a eu à cœur de rendre visite à ses frères, les Israélites. Il en a vu un qu'on maltraitait, a pris sa défense et, pour venger l'homme malmené, a frappé l’Egyptien. Ses frères comprendraient que Dieu leur accordait la délivrance par son intermédiaire, pensait-il, mais ils ne l’ont pas compris. Le jour suivant, il est venu au milieu d'eux alors que certains se battaient et il a essayé de ramener la paix en leur disant : Vous êtes frères ! Pourquoi vous faites-vous du mal l'un à l'autre ? Mais celui qui maltraitait son prochain l’a repoussé en disant : Qui t'a établi chef et juge sur nous ? Veux-tu me tuer comme tu as tué l'Egyptien hier ? A cette parole, Moïse a pris la fuite et est allé habiter dans le pays de Madian, où il a eu deux fils » (Act.7.23-29).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  <p:sp>
        <p:nvSpPr>
          <p:cNvPr id="228" name="« Moïse était un homme fort patient, plus qu'aucun homme sur la face de la terre » (Nb.12.13)."/>
          <p:cNvSpPr/>
          <p:nvPr/>
        </p:nvSpPr>
        <p:spPr>
          <a:xfrm>
            <a:off x="369118" y="1490054"/>
            <a:ext cx="9421764" cy="65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 Moïse était un homme fort patient, plus qu'aucun homme sur la face de la terre » (Nb.12.13).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  <p:pic>
        <p:nvPicPr>
          <p:cNvPr id="231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5526" y="1458763"/>
            <a:ext cx="4048948" cy="385530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entre deux cultures ... entre deux nationalités ... deux identités ...  deux peuples."/>
          <p:cNvSpPr/>
          <p:nvPr/>
        </p:nvSpPr>
        <p:spPr>
          <a:xfrm>
            <a:off x="215378" y="3116072"/>
            <a:ext cx="9729243" cy="35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b="1" i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entre deux cultures ... entre deux nationalités ... deux identités ...  deux peuples.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"/>
          <p:cNvSpPr/>
          <p:nvPr/>
        </p:nvSpPr>
        <p:spPr>
          <a:xfrm>
            <a:off x="1765300" y="4813300"/>
            <a:ext cx="469900" cy="4445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5" name="Carré"/>
          <p:cNvSpPr/>
          <p:nvPr/>
        </p:nvSpPr>
        <p:spPr>
          <a:xfrm>
            <a:off x="2794000" y="3771900"/>
            <a:ext cx="711200" cy="711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6" name="Carré"/>
          <p:cNvSpPr/>
          <p:nvPr/>
        </p:nvSpPr>
        <p:spPr>
          <a:xfrm>
            <a:off x="1219200" y="5676900"/>
            <a:ext cx="215900" cy="2159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7" name="Carré"/>
          <p:cNvSpPr/>
          <p:nvPr/>
        </p:nvSpPr>
        <p:spPr>
          <a:xfrm>
            <a:off x="965200" y="6337300"/>
            <a:ext cx="114300" cy="1143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8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  <p:sp>
        <p:nvSpPr>
          <p:cNvPr id="239" name="Rectangle"/>
          <p:cNvSpPr/>
          <p:nvPr/>
        </p:nvSpPr>
        <p:spPr>
          <a:xfrm>
            <a:off x="3263900" y="1082115"/>
            <a:ext cx="2443758" cy="225868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8353" y="1112880"/>
            <a:ext cx="2394852" cy="2197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"/>
          <p:cNvSpPr/>
          <p:nvPr/>
        </p:nvSpPr>
        <p:spPr>
          <a:xfrm>
            <a:off x="1765300" y="4813300"/>
            <a:ext cx="469900" cy="4445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3" name="Carré"/>
          <p:cNvSpPr/>
          <p:nvPr/>
        </p:nvSpPr>
        <p:spPr>
          <a:xfrm>
            <a:off x="2794000" y="3771900"/>
            <a:ext cx="711200" cy="711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4" name="Carré"/>
          <p:cNvSpPr/>
          <p:nvPr/>
        </p:nvSpPr>
        <p:spPr>
          <a:xfrm>
            <a:off x="1219200" y="5676900"/>
            <a:ext cx="215900" cy="2159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5" name="Carré"/>
          <p:cNvSpPr/>
          <p:nvPr/>
        </p:nvSpPr>
        <p:spPr>
          <a:xfrm>
            <a:off x="965200" y="6337300"/>
            <a:ext cx="114300" cy="1143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6" name="40 ans..."/>
          <p:cNvSpPr/>
          <p:nvPr/>
        </p:nvSpPr>
        <p:spPr>
          <a:xfrm>
            <a:off x="2984643" y="3686037"/>
            <a:ext cx="7607301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0000">
              <a:defRPr b="1" sz="9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40 ans...</a:t>
            </a:r>
          </a:p>
        </p:txBody>
      </p:sp>
      <p:sp>
        <p:nvSpPr>
          <p:cNvPr id="247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  <p:sp>
        <p:nvSpPr>
          <p:cNvPr id="248" name="Rectangle"/>
          <p:cNvSpPr/>
          <p:nvPr/>
        </p:nvSpPr>
        <p:spPr>
          <a:xfrm>
            <a:off x="3263900" y="1082115"/>
            <a:ext cx="2443758" cy="225868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8353" y="1112880"/>
            <a:ext cx="2394852" cy="2197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  <p:sp>
        <p:nvSpPr>
          <p:cNvPr id="252" name="Rectangle"/>
          <p:cNvSpPr/>
          <p:nvPr/>
        </p:nvSpPr>
        <p:spPr>
          <a:xfrm>
            <a:off x="4158257" y="3898900"/>
            <a:ext cx="2687043" cy="1524000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3" name="JE   SUIS"/>
          <p:cNvSpPr/>
          <p:nvPr/>
        </p:nvSpPr>
        <p:spPr>
          <a:xfrm>
            <a:off x="1767978" y="43561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600">
                <a:solidFill>
                  <a:srgbClr val="FF401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              </a:t>
            </a:r>
            <a:r>
              <a:rPr>
                <a:latin typeface="Arial"/>
                <a:ea typeface="Arial"/>
                <a:cs typeface="Arial"/>
                <a:sym typeface="Arial"/>
              </a:rPr>
              <a:t>JE   SUIS</a:t>
            </a:r>
          </a:p>
        </p:txBody>
      </p:sp>
      <p:sp>
        <p:nvSpPr>
          <p:cNvPr id="254" name="« Celui qui s’appelle"/>
          <p:cNvSpPr/>
          <p:nvPr/>
        </p:nvSpPr>
        <p:spPr>
          <a:xfrm>
            <a:off x="1997183" y="3653158"/>
            <a:ext cx="50546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z="33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b="0">
                <a:latin typeface="Arial"/>
                <a:ea typeface="Arial"/>
                <a:cs typeface="Arial"/>
                <a:sym typeface="Arial"/>
              </a:rPr>
              <a:t>« Celui qui s’appelle </a:t>
            </a:r>
            <a:r>
              <a:t> </a:t>
            </a:r>
          </a:p>
        </p:txBody>
      </p:sp>
      <p:sp>
        <p:nvSpPr>
          <p:cNvPr id="255" name="t’envoie »"/>
          <p:cNvSpPr/>
          <p:nvPr/>
        </p:nvSpPr>
        <p:spPr>
          <a:xfrm>
            <a:off x="5776945" y="5109841"/>
            <a:ext cx="2875691" cy="545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t>’envoie 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"/>
          <p:cNvSpPr/>
          <p:nvPr/>
        </p:nvSpPr>
        <p:spPr>
          <a:xfrm>
            <a:off x="2264041" y="4283099"/>
            <a:ext cx="1952292" cy="755602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8" name="Ligne"/>
          <p:cNvSpPr/>
          <p:nvPr/>
        </p:nvSpPr>
        <p:spPr>
          <a:xfrm flipH="1">
            <a:off x="4063999" y="2984500"/>
            <a:ext cx="12206" cy="3225800"/>
          </a:xfrm>
          <a:prstGeom prst="line">
            <a:avLst/>
          </a:prstGeom>
          <a:ln w="63500">
            <a:solidFill>
              <a:srgbClr val="00C7FC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9" name="Ligne"/>
          <p:cNvSpPr/>
          <p:nvPr/>
        </p:nvSpPr>
        <p:spPr>
          <a:xfrm>
            <a:off x="4445000" y="3174999"/>
            <a:ext cx="943" cy="2679702"/>
          </a:xfrm>
          <a:prstGeom prst="line">
            <a:avLst/>
          </a:prstGeom>
          <a:ln w="12700">
            <a:solidFill>
              <a:srgbClr val="00C7FC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0" name="Ligne"/>
          <p:cNvSpPr/>
          <p:nvPr/>
        </p:nvSpPr>
        <p:spPr>
          <a:xfrm flipH="1" flipV="1">
            <a:off x="4063503" y="2984500"/>
            <a:ext cx="381497" cy="190500"/>
          </a:xfrm>
          <a:prstGeom prst="line">
            <a:avLst/>
          </a:prstGeom>
          <a:ln w="41275">
            <a:solidFill>
              <a:srgbClr val="00C7FC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1" name="Ligne"/>
          <p:cNvSpPr/>
          <p:nvPr/>
        </p:nvSpPr>
        <p:spPr>
          <a:xfrm flipH="1">
            <a:off x="4063007" y="5854700"/>
            <a:ext cx="393702" cy="367308"/>
          </a:xfrm>
          <a:prstGeom prst="line">
            <a:avLst/>
          </a:prstGeom>
          <a:ln w="50800">
            <a:solidFill>
              <a:srgbClr val="00C7FC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2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  <p:sp>
        <p:nvSpPr>
          <p:cNvPr id="263" name="SUIS  JE      JE   SUIS"/>
          <p:cNvSpPr/>
          <p:nvPr/>
        </p:nvSpPr>
        <p:spPr>
          <a:xfrm>
            <a:off x="1767978" y="43561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SUIS  JE      JE   SUIS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alphaModFix amt="18337"/>
            <a:extLst/>
          </a:blip>
          <a:stretch>
            <a:fillRect/>
          </a:stretch>
        </p:blipFill>
        <p:spPr>
          <a:xfrm>
            <a:off x="-26943" y="975482"/>
            <a:ext cx="10213886" cy="7526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alphaModFix amt="18285"/>
            <a:extLst/>
          </a:blip>
          <a:stretch>
            <a:fillRect/>
          </a:stretch>
        </p:blipFill>
        <p:spPr>
          <a:xfrm>
            <a:off x="728405" y="-2552307"/>
            <a:ext cx="3227745" cy="359814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« l’ombre des choses à venir »…"/>
          <p:cNvSpPr txBox="1"/>
          <p:nvPr/>
        </p:nvSpPr>
        <p:spPr>
          <a:xfrm>
            <a:off x="333319" y="4867165"/>
            <a:ext cx="9493362" cy="1597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166" tIns="21166" rIns="21166" bIns="21166" anchor="ctr">
            <a:spAutoFit/>
          </a:bodyPr>
          <a:lstStyle/>
          <a:p>
            <a:pPr defTabSz="1354632">
              <a:lnSpc>
                <a:spcPct val="120000"/>
              </a:lnSpc>
              <a:spcBef>
                <a:spcPts val="2500"/>
              </a:spcBef>
              <a:defRPr b="1" sz="4000">
                <a:latin typeface="Arial"/>
                <a:ea typeface="Arial"/>
                <a:cs typeface="Arial"/>
                <a:sym typeface="Arial"/>
              </a:defRPr>
            </a:pPr>
            <a:r>
              <a:t>« l’ombre des choses à venir » </a:t>
            </a:r>
          </a:p>
          <a:p>
            <a:pPr defTabSz="1354632">
              <a:lnSpc>
                <a:spcPct val="120000"/>
              </a:lnSpc>
              <a:spcBef>
                <a:spcPts val="2500"/>
              </a:spcBef>
              <a:defRPr b="1" sz="4000">
                <a:latin typeface="Arial"/>
                <a:ea typeface="Arial"/>
                <a:cs typeface="Arial"/>
                <a:sym typeface="Arial"/>
              </a:defRPr>
            </a:pPr>
            <a:r>
              <a:rPr sz="2300"/>
              <a:t>(Col.2.17)</a:t>
            </a:r>
            <a:r>
              <a:t> </a:t>
            </a:r>
          </a:p>
        </p:txBody>
      </p:sp>
      <p:sp>
        <p:nvSpPr>
          <p:cNvPr id="162" name="L’Ancien Testament est comme la fleur en bouton. Tandis que le Nouveau Testament c’est la fleur qui s’ouvre et qui exhale le parfum de la grâce."/>
          <p:cNvSpPr txBox="1"/>
          <p:nvPr/>
        </p:nvSpPr>
        <p:spPr>
          <a:xfrm>
            <a:off x="333319" y="347258"/>
            <a:ext cx="9493362" cy="1493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166" tIns="21166" rIns="21166" bIns="21166" anchor="ctr">
            <a:spAutoFit/>
          </a:bodyPr>
          <a:lstStyle>
            <a:lvl1pPr defTabSz="1354632">
              <a:lnSpc>
                <a:spcPct val="120000"/>
              </a:lnSpc>
              <a:spcBef>
                <a:spcPts val="2500"/>
              </a:spcBef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L’Ancien Testament est comme la fleur en bouton. Tandis que le Nouveau Testament c’est la fleur qui s’ouvre et qui exhale le parfum de la grâce.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>
            <a:off x="2264041" y="4283099"/>
            <a:ext cx="1952292" cy="755602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6" name="Ligne"/>
          <p:cNvSpPr/>
          <p:nvPr/>
        </p:nvSpPr>
        <p:spPr>
          <a:xfrm flipH="1">
            <a:off x="4063999" y="2984500"/>
            <a:ext cx="12206" cy="3225800"/>
          </a:xfrm>
          <a:prstGeom prst="line">
            <a:avLst/>
          </a:prstGeom>
          <a:ln w="63500">
            <a:solidFill>
              <a:srgbClr val="00C7FC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7" name="Ligne"/>
          <p:cNvSpPr/>
          <p:nvPr/>
        </p:nvSpPr>
        <p:spPr>
          <a:xfrm>
            <a:off x="4445000" y="3174999"/>
            <a:ext cx="943" cy="2679702"/>
          </a:xfrm>
          <a:prstGeom prst="line">
            <a:avLst/>
          </a:prstGeom>
          <a:ln w="12700">
            <a:solidFill>
              <a:srgbClr val="00C7FC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8" name="Ligne"/>
          <p:cNvSpPr/>
          <p:nvPr/>
        </p:nvSpPr>
        <p:spPr>
          <a:xfrm flipH="1" flipV="1">
            <a:off x="4063503" y="2984500"/>
            <a:ext cx="381497" cy="190500"/>
          </a:xfrm>
          <a:prstGeom prst="line">
            <a:avLst/>
          </a:prstGeom>
          <a:ln w="41275">
            <a:solidFill>
              <a:srgbClr val="00C7FC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9" name="Ligne"/>
          <p:cNvSpPr/>
          <p:nvPr/>
        </p:nvSpPr>
        <p:spPr>
          <a:xfrm flipH="1">
            <a:off x="4063007" y="5854700"/>
            <a:ext cx="393702" cy="367308"/>
          </a:xfrm>
          <a:prstGeom prst="line">
            <a:avLst/>
          </a:prstGeom>
          <a:ln w="50800">
            <a:solidFill>
              <a:srgbClr val="00C7FC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0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  <p:sp>
        <p:nvSpPr>
          <p:cNvPr id="271" name="Rectangle"/>
          <p:cNvSpPr/>
          <p:nvPr/>
        </p:nvSpPr>
        <p:spPr>
          <a:xfrm>
            <a:off x="4335585" y="4296570"/>
            <a:ext cx="1952293" cy="728660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2" name="SUIS  JE      JE   SUIS"/>
          <p:cNvSpPr/>
          <p:nvPr/>
        </p:nvSpPr>
        <p:spPr>
          <a:xfrm>
            <a:off x="1767978" y="43561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SUIS  JE      JE   SUIS</a:t>
            </a:r>
          </a:p>
        </p:txBody>
      </p:sp>
      <p:sp>
        <p:nvSpPr>
          <p:cNvPr id="273" name="« Eternel, tu me sondes et tu me connais, tu sais quand je m’assieds et quand je me lève, tu pénètres de loin ma pensée. »…"/>
          <p:cNvSpPr/>
          <p:nvPr/>
        </p:nvSpPr>
        <p:spPr>
          <a:xfrm>
            <a:off x="1275705" y="1027831"/>
            <a:ext cx="7608591" cy="15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« Eternel, tu me sondes et tu me connais, tu sais quand je m’assieds et quand je me lève, tu pénètres de loin ma pensée. » </a:t>
            </a:r>
          </a:p>
          <a:p>
            <a:pPr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(Ps.139.1-2)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"/>
          <p:cNvSpPr/>
          <p:nvPr/>
        </p:nvSpPr>
        <p:spPr>
          <a:xfrm>
            <a:off x="1295400" y="3898900"/>
            <a:ext cx="5549900" cy="1524000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6" name="JE   SUIS"/>
          <p:cNvSpPr/>
          <p:nvPr/>
        </p:nvSpPr>
        <p:spPr>
          <a:xfrm>
            <a:off x="2851712" y="43561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JE   SUIS</a:t>
            </a:r>
          </a:p>
        </p:txBody>
      </p:sp>
      <p:sp>
        <p:nvSpPr>
          <p:cNvPr id="277" name="avant qu’Abraham…"/>
          <p:cNvSpPr/>
          <p:nvPr/>
        </p:nvSpPr>
        <p:spPr>
          <a:xfrm>
            <a:off x="1331441" y="3804778"/>
            <a:ext cx="3926657" cy="11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6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avant qu’Abraham </a:t>
            </a:r>
          </a:p>
          <a:p>
            <a:pPr algn="l">
              <a:defRPr sz="36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fut, </a:t>
            </a:r>
          </a:p>
        </p:txBody>
      </p:sp>
      <p:sp>
        <p:nvSpPr>
          <p:cNvPr id="278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"/>
          <p:cNvSpPr/>
          <p:nvPr/>
        </p:nvSpPr>
        <p:spPr>
          <a:xfrm>
            <a:off x="1295400" y="3898900"/>
            <a:ext cx="5549900" cy="1524000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1" name="JE   SUIS"/>
          <p:cNvSpPr/>
          <p:nvPr/>
        </p:nvSpPr>
        <p:spPr>
          <a:xfrm>
            <a:off x="2851712" y="43561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JE   SUIS</a:t>
            </a:r>
          </a:p>
        </p:txBody>
      </p:sp>
      <p:sp>
        <p:nvSpPr>
          <p:cNvPr id="282" name="avant qu’Abraham…"/>
          <p:cNvSpPr/>
          <p:nvPr/>
        </p:nvSpPr>
        <p:spPr>
          <a:xfrm>
            <a:off x="1331441" y="3804778"/>
            <a:ext cx="3926657" cy="11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6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avant qu’Abraham </a:t>
            </a:r>
          </a:p>
          <a:p>
            <a:pPr algn="l">
              <a:defRPr sz="36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fut, </a:t>
            </a:r>
          </a:p>
        </p:txBody>
      </p:sp>
      <p:sp>
        <p:nvSpPr>
          <p:cNvPr id="283" name="« Et toi, Bethléhem Ephrata, qui es petite parmi les villes de Juda, de toi sortira pour moi celui qui dominera sur Israël et dont l'origine remonte loin dans le passé,…"/>
          <p:cNvSpPr/>
          <p:nvPr/>
        </p:nvSpPr>
        <p:spPr>
          <a:xfrm>
            <a:off x="734961" y="1106067"/>
            <a:ext cx="8690078" cy="1640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« Et toi, Bethléhem Ephrata, qui es petite parmi les villes de Juda, de toi sortira pour moi celui qui dominera sur Israël et dont l'origine remonte loin dans le passé,</a:t>
            </a:r>
            <a:r>
              <a:t> </a:t>
            </a:r>
          </a:p>
          <a:p>
            <a:pPr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à l’éternité » </a:t>
            </a:r>
            <a:r>
              <a:rPr b="0"/>
              <a:t>(Mic.5.1).</a:t>
            </a:r>
          </a:p>
        </p:txBody>
      </p:sp>
      <p:sp>
        <p:nvSpPr>
          <p:cNvPr id="284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"/>
          <p:cNvSpPr/>
          <p:nvPr/>
        </p:nvSpPr>
        <p:spPr>
          <a:xfrm>
            <a:off x="1295400" y="3898900"/>
            <a:ext cx="5549900" cy="1524000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7" name="JE   SUIS"/>
          <p:cNvSpPr/>
          <p:nvPr/>
        </p:nvSpPr>
        <p:spPr>
          <a:xfrm>
            <a:off x="2851712" y="43561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JE   SUIS</a:t>
            </a:r>
          </a:p>
        </p:txBody>
      </p:sp>
      <p:sp>
        <p:nvSpPr>
          <p:cNvPr id="288" name="avant qu’Abraham…"/>
          <p:cNvSpPr/>
          <p:nvPr/>
        </p:nvSpPr>
        <p:spPr>
          <a:xfrm>
            <a:off x="1331441" y="3804778"/>
            <a:ext cx="3926657" cy="11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6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avant qu’Abraham </a:t>
            </a:r>
          </a:p>
          <a:p>
            <a:pPr algn="l">
              <a:defRPr sz="36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fut, </a:t>
            </a:r>
          </a:p>
        </p:txBody>
      </p:sp>
      <p:sp>
        <p:nvSpPr>
          <p:cNvPr id="289" name="« Il existe avant toutes choses et tout subsiste en lui » (Col.1.17)."/>
          <p:cNvSpPr/>
          <p:nvPr/>
        </p:nvSpPr>
        <p:spPr>
          <a:xfrm>
            <a:off x="2451852" y="1643701"/>
            <a:ext cx="5256296" cy="852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z="2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b="0"/>
              <a:t>«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 Il existe </a:t>
            </a:r>
            <a:r>
              <a:rPr>
                <a:latin typeface="Arial"/>
                <a:ea typeface="Arial"/>
                <a:cs typeface="Arial"/>
                <a:sym typeface="Arial"/>
              </a:rPr>
              <a:t>avant toutes choses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et tout subsiste en lui » (Col.1.17).</a:t>
            </a:r>
          </a:p>
        </p:txBody>
      </p:sp>
      <p:sp>
        <p:nvSpPr>
          <p:cNvPr id="290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"/>
          <p:cNvSpPr/>
          <p:nvPr/>
        </p:nvSpPr>
        <p:spPr>
          <a:xfrm>
            <a:off x="1295400" y="3898900"/>
            <a:ext cx="5549900" cy="1524000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3" name="JE   SUIS"/>
          <p:cNvSpPr/>
          <p:nvPr/>
        </p:nvSpPr>
        <p:spPr>
          <a:xfrm>
            <a:off x="2851712" y="43561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JE   SUIS</a:t>
            </a:r>
          </a:p>
        </p:txBody>
      </p:sp>
      <p:sp>
        <p:nvSpPr>
          <p:cNvPr id="294" name="avant qu’Abraham…"/>
          <p:cNvSpPr/>
          <p:nvPr/>
        </p:nvSpPr>
        <p:spPr>
          <a:xfrm>
            <a:off x="1331441" y="3804778"/>
            <a:ext cx="3926657" cy="112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6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avant qu’Abraham </a:t>
            </a:r>
          </a:p>
          <a:p>
            <a:pPr algn="l">
              <a:defRPr sz="36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fut, </a:t>
            </a:r>
          </a:p>
        </p:txBody>
      </p:sp>
      <p:sp>
        <p:nvSpPr>
          <p:cNvPr id="295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  <p:sp>
        <p:nvSpPr>
          <p:cNvPr id="296" name="Les uns disent que tu es Jean Baptiste ; les autres, Élie ; les autres, Jérémie, ou l'un des prophètes. Et vous, leur dit-il, qui dites-vous que je suis ? Simon Pierre répondit : Tu es le Christ, le Fils du Dieu vivant."/>
          <p:cNvSpPr/>
          <p:nvPr/>
        </p:nvSpPr>
        <p:spPr>
          <a:xfrm>
            <a:off x="1808521" y="5876618"/>
            <a:ext cx="7934705" cy="1488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1"/>
            </a:pPr>
            <a:r>
              <a:rPr b="0"/>
              <a:t>Les uns disent que tu es Jean Baptiste ; les autres, Élie ; les autres, Jérémie, ou l'un des prophètes. Et vous, leur dit-il, qui dites-vous que je suis ? Simon Pierre répondit : Tu es le Christ, le Fils du Dieu vivant.</a:t>
            </a:r>
          </a:p>
        </p:txBody>
      </p:sp>
      <p:sp>
        <p:nvSpPr>
          <p:cNvPr id="297" name="« Jésus arriva dans le territoire de Césarée de Philippe. Il demanda à ses disciples : Qui suis-je, d’après les hommes, moi le Fils de l'homme ?  Ils répondirent :"/>
          <p:cNvSpPr/>
          <p:nvPr/>
        </p:nvSpPr>
        <p:spPr>
          <a:xfrm>
            <a:off x="326544" y="1032167"/>
            <a:ext cx="6453718" cy="1488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r"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« Jésus arriva dans le territoire de Césarée de Philippe. Il demanda à ses disciples : Qui </a:t>
            </a:r>
            <a:r>
              <a:t>suis-je</a:t>
            </a:r>
            <a:r>
              <a:rPr b="0"/>
              <a:t>, d’après les hommes, moi le Fils de l'homme ?  Ils répondirent 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1295400" y="3898900"/>
            <a:ext cx="5549900" cy="1524000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0" name="JE   SUIS"/>
          <p:cNvSpPr/>
          <p:nvPr/>
        </p:nvSpPr>
        <p:spPr>
          <a:xfrm>
            <a:off x="2851712" y="43561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JE   SUIS</a:t>
            </a:r>
          </a:p>
        </p:txBody>
      </p:sp>
      <p:sp>
        <p:nvSpPr>
          <p:cNvPr id="301" name="avant qu’Abraham…"/>
          <p:cNvSpPr/>
          <p:nvPr/>
        </p:nvSpPr>
        <p:spPr>
          <a:xfrm>
            <a:off x="1331441" y="3797299"/>
            <a:ext cx="392665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6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avant qu’Abraham </a:t>
            </a:r>
          </a:p>
          <a:p>
            <a:pPr algn="l">
              <a:defRPr sz="3600">
                <a:solidFill>
                  <a:srgbClr val="E324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fut,</a:t>
            </a:r>
            <a:r>
              <a:t> </a:t>
            </a:r>
          </a:p>
        </p:txBody>
      </p:sp>
      <p:sp>
        <p:nvSpPr>
          <p:cNvPr id="302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"/>
          <p:cNvSpPr/>
          <p:nvPr/>
        </p:nvSpPr>
        <p:spPr>
          <a:xfrm>
            <a:off x="4410882" y="3898900"/>
            <a:ext cx="2434418" cy="1293618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5" name="JE   SUIS"/>
          <p:cNvSpPr/>
          <p:nvPr/>
        </p:nvSpPr>
        <p:spPr>
          <a:xfrm>
            <a:off x="2788212" y="41910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JE   SUIS</a:t>
            </a:r>
          </a:p>
        </p:txBody>
      </p:sp>
      <p:sp>
        <p:nvSpPr>
          <p:cNvPr id="306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  <p:sp>
        <p:nvSpPr>
          <p:cNvPr id="307" name="« Par la grâce de Dieu"/>
          <p:cNvSpPr/>
          <p:nvPr/>
        </p:nvSpPr>
        <p:spPr>
          <a:xfrm>
            <a:off x="-152288" y="4266251"/>
            <a:ext cx="5391143" cy="45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z="2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« Par la grâce </a:t>
            </a:r>
            <a:r>
              <a:rPr b="0"/>
              <a:t>de Dieu </a:t>
            </a:r>
          </a:p>
        </p:txBody>
      </p:sp>
      <p:sp>
        <p:nvSpPr>
          <p:cNvPr id="308" name="ce que je suis, et sa grâce  envers moi n’a pas été vaine ; loin de là, j’ai travaillé plus qu’eux tous , non pas moi toutefois, mais la grâce de Dieu qui est avec moi »…"/>
          <p:cNvSpPr/>
          <p:nvPr/>
        </p:nvSpPr>
        <p:spPr>
          <a:xfrm>
            <a:off x="6816244" y="4273907"/>
            <a:ext cx="3106986" cy="3266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ce que </a:t>
            </a:r>
            <a:r>
              <a:rPr>
                <a:solidFill>
                  <a:srgbClr val="FF2600"/>
                </a:solidFill>
              </a:rPr>
              <a:t>je suis</a:t>
            </a:r>
            <a:r>
              <a:rPr b="0"/>
              <a:t>, et sa grâce  envers moi n’a pas été vaine ; loin de là, j’ai travaillé plus qu’eux tous , non pas moi toutefois, mais la grâce de Dieu qui est avec moi » </a:t>
            </a:r>
            <a:endParaRPr b="0"/>
          </a:p>
          <a:p>
            <a:pPr algn="l"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(1 Corinthiens 15.10). </a:t>
            </a:r>
          </a:p>
        </p:txBody>
      </p:sp>
      <p:sp>
        <p:nvSpPr>
          <p:cNvPr id="309" name="« Ce n’est plus moi qui vit, c’est Christ qui vit…"/>
          <p:cNvSpPr/>
          <p:nvPr/>
        </p:nvSpPr>
        <p:spPr>
          <a:xfrm>
            <a:off x="1026409" y="1231462"/>
            <a:ext cx="8107183" cy="87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« Ce n’est plus moi qui vit, c’est Christ qui vit 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en moi » (Gal.2.15).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"/>
          <p:cNvSpPr/>
          <p:nvPr/>
        </p:nvSpPr>
        <p:spPr>
          <a:xfrm>
            <a:off x="127989" y="3848991"/>
            <a:ext cx="9904022" cy="1885932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2" name="JE   SUIS"/>
          <p:cNvSpPr/>
          <p:nvPr/>
        </p:nvSpPr>
        <p:spPr>
          <a:xfrm>
            <a:off x="2788212" y="41910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600">
                <a:solidFill>
                  <a:srgbClr val="FF401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</a:t>
            </a:r>
            <a:r>
              <a:rPr>
                <a:latin typeface="Arial"/>
                <a:ea typeface="Arial"/>
                <a:cs typeface="Arial"/>
                <a:sym typeface="Arial"/>
              </a:rPr>
              <a:t>JE   SUIS</a:t>
            </a:r>
          </a:p>
        </p:txBody>
      </p:sp>
      <p:sp>
        <p:nvSpPr>
          <p:cNvPr id="313" name="2. Le « je suis » de Dieu"/>
          <p:cNvSpPr txBox="1"/>
          <p:nvPr/>
        </p:nvSpPr>
        <p:spPr>
          <a:xfrm>
            <a:off x="1972121" y="75004"/>
            <a:ext cx="5104725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2. Le </a:t>
            </a:r>
            <a:r>
              <a:rPr>
                <a:solidFill>
                  <a:srgbClr val="FF2600"/>
                </a:solidFill>
              </a:rPr>
              <a:t>« je suis »</a:t>
            </a:r>
            <a:r>
              <a:t> de Dieu</a:t>
            </a:r>
          </a:p>
        </p:txBody>
      </p:sp>
      <p:sp>
        <p:nvSpPr>
          <p:cNvPr id="314" name="vous mourrez dans vos péchés » (Jn.8.24)."/>
          <p:cNvSpPr txBox="1"/>
          <p:nvPr/>
        </p:nvSpPr>
        <p:spPr>
          <a:xfrm>
            <a:off x="4332255" y="5143990"/>
            <a:ext cx="5796844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49580">
              <a:defRPr sz="2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vous mourrez dans vos péchés » (Jn.8.24). </a:t>
            </a:r>
          </a:p>
        </p:txBody>
      </p:sp>
      <p:sp>
        <p:nvSpPr>
          <p:cNvPr id="315" name="« si vous ne croyez pas ce que"/>
          <p:cNvSpPr txBox="1"/>
          <p:nvPr/>
        </p:nvSpPr>
        <p:spPr>
          <a:xfrm>
            <a:off x="217025" y="4278327"/>
            <a:ext cx="4124828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« si vous </a:t>
            </a:r>
            <a:r>
              <a:rPr u="sng"/>
              <a:t>ne croyez pas ce 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"/>
          <p:cNvSpPr/>
          <p:nvPr/>
        </p:nvSpPr>
        <p:spPr>
          <a:xfrm>
            <a:off x="4158257" y="3898900"/>
            <a:ext cx="2687043" cy="1524000"/>
          </a:xfrm>
          <a:prstGeom prst="rect">
            <a:avLst/>
          </a:prstGeom>
          <a:solidFill>
            <a:srgbClr val="FFFFFF">
              <a:alpha val="74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8" name="JE   SUIS"/>
          <p:cNvSpPr/>
          <p:nvPr/>
        </p:nvSpPr>
        <p:spPr>
          <a:xfrm>
            <a:off x="1767978" y="4356100"/>
            <a:ext cx="5054601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                       JE   SUIS</a:t>
            </a:r>
          </a:p>
        </p:txBody>
      </p:sp>
      <p:sp>
        <p:nvSpPr>
          <p:cNvPr id="319" name="« Celui qui s’appelle"/>
          <p:cNvSpPr/>
          <p:nvPr/>
        </p:nvSpPr>
        <p:spPr>
          <a:xfrm>
            <a:off x="3351245" y="3289300"/>
            <a:ext cx="287569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33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« Celui qui s’appelle  </a:t>
            </a:r>
          </a:p>
        </p:txBody>
      </p:sp>
      <p:sp>
        <p:nvSpPr>
          <p:cNvPr id="320" name="t’envoie »"/>
          <p:cNvSpPr/>
          <p:nvPr/>
        </p:nvSpPr>
        <p:spPr>
          <a:xfrm>
            <a:off x="5561045" y="4876799"/>
            <a:ext cx="287569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b="1" sz="33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</a:t>
            </a:r>
            <a:r>
              <a:t>’envoie 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/>
          <p:nvPr/>
        </p:nvSpPr>
        <p:spPr>
          <a:xfrm>
            <a:off x="4283138" y="2860080"/>
            <a:ext cx="1252484" cy="547969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5" name="« En vérité, en vérité, je vous le dis,…"/>
          <p:cNvSpPr/>
          <p:nvPr/>
        </p:nvSpPr>
        <p:spPr>
          <a:xfrm>
            <a:off x="1495449" y="1954643"/>
            <a:ext cx="7169102" cy="216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« En vérité, en vérité, je vous le dis, </a:t>
            </a: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avant qu'Abraham soit né, </a:t>
            </a: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je suis</a:t>
            </a:r>
            <a:r>
              <a:rPr b="1"/>
              <a:t>.</a:t>
            </a:r>
            <a:r>
              <a:t>»</a:t>
            </a: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(Jean 8.58)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«J’irai donc trouver les Israélites et je leur dirai : Le Dieu de vos ancêtres m'envoie vers vous.…"/>
          <p:cNvSpPr/>
          <p:nvPr/>
        </p:nvSpPr>
        <p:spPr>
          <a:xfrm>
            <a:off x="1710961" y="2381132"/>
            <a:ext cx="6738078" cy="265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«J’irai donc trouver les Israélites et je leur dirai : Le Dieu de vos ancêtres m'envoie vers vous.</a:t>
            </a: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Mais s'ils me demandent quel est son nom, que leur répondrai-je ? » (Ex.3.13). </a:t>
            </a:r>
          </a:p>
        </p:txBody>
      </p:sp>
      <p:sp>
        <p:nvSpPr>
          <p:cNvPr id="168" name="Texte"/>
          <p:cNvSpPr/>
          <p:nvPr/>
        </p:nvSpPr>
        <p:spPr>
          <a:xfrm>
            <a:off x="7228978" y="2882899"/>
            <a:ext cx="2875692" cy="29718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/>
          <a:p>
            <a:pPr>
              <a:defRPr b="1" sz="3300"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« Dieu dit à Moïse : Je suis celui qui suis.…"/>
          <p:cNvSpPr/>
          <p:nvPr/>
        </p:nvSpPr>
        <p:spPr>
          <a:xfrm>
            <a:off x="1358462" y="2347265"/>
            <a:ext cx="7443077" cy="222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« Dieu dit à Moïse : Je suis celui qui suis. </a:t>
            </a: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Et il ajouta :</a:t>
            </a: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Voici ce que tu diras aux Israélites :</a:t>
            </a: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Je suis</a:t>
            </a:r>
            <a:r>
              <a:t> m'a envoyé vers vous » </a:t>
            </a: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(Ex.3.14).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  <p:sp>
        <p:nvSpPr>
          <p:cNvPr id="173" name="Qui suis-je, qu'est-ce que ma vie et qu'est-ce que le clan de mon père en Israël, pour que je devienne le gendre du roi ? Les serviteurs de Saül répétèrent ces paroles à David et il répondit : Croyez-vous qu'il soit facile de devenir le gendre du roi ? J"/>
          <p:cNvSpPr/>
          <p:nvPr/>
        </p:nvSpPr>
        <p:spPr>
          <a:xfrm>
            <a:off x="671627" y="2951509"/>
            <a:ext cx="8816746" cy="2199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Qui suis-je, qu'est-ce que ma vie et qu'est-ce que le clan de mon père en Israël, pour que je devienne le gendre du roi ? Les serviteurs de Saül répétèrent ces paroles à David et il répondit : Croyez-vous qu'il soit facile de devenir le gendre du roi ? Je ne suis qu’un homme pauvre, sans importance »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(1Sam.18.18 &amp; 23).</a:t>
            </a:r>
          </a:p>
        </p:txBody>
      </p:sp>
      <p:sp>
        <p:nvSpPr>
          <p:cNvPr id="174" name="« Qui suis-je pour aller vers Pharaon et pour faire sortir…"/>
          <p:cNvSpPr/>
          <p:nvPr/>
        </p:nvSpPr>
        <p:spPr>
          <a:xfrm>
            <a:off x="785927" y="1422071"/>
            <a:ext cx="8816746" cy="7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« Qui suis-je pour aller vers Pharaon et pour faire sortir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les enfants d’Israël ? »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2"/>
      <p:bldP build="whole" bldLvl="1" animBg="1" rev="0" advAuto="0" spid="1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"/>
          <p:cNvSpPr/>
          <p:nvPr/>
        </p:nvSpPr>
        <p:spPr>
          <a:xfrm>
            <a:off x="1765300" y="4813300"/>
            <a:ext cx="469900" cy="4445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9" name="Carré"/>
          <p:cNvSpPr/>
          <p:nvPr/>
        </p:nvSpPr>
        <p:spPr>
          <a:xfrm>
            <a:off x="2794000" y="3771900"/>
            <a:ext cx="711200" cy="711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0" name="Carré"/>
          <p:cNvSpPr/>
          <p:nvPr/>
        </p:nvSpPr>
        <p:spPr>
          <a:xfrm>
            <a:off x="1219200" y="5676900"/>
            <a:ext cx="215900" cy="2159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1" name="Carré"/>
          <p:cNvSpPr/>
          <p:nvPr/>
        </p:nvSpPr>
        <p:spPr>
          <a:xfrm>
            <a:off x="965200" y="6337300"/>
            <a:ext cx="114300" cy="1143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182" name="Unknown 4.jpg" descr="Unknown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5900" y="1219200"/>
            <a:ext cx="3873500" cy="20955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3" name="Rectangle"/>
          <p:cNvSpPr/>
          <p:nvPr/>
        </p:nvSpPr>
        <p:spPr>
          <a:xfrm>
            <a:off x="4889500" y="1282700"/>
            <a:ext cx="2159000" cy="25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4" name="Figure"/>
          <p:cNvSpPr/>
          <p:nvPr/>
        </p:nvSpPr>
        <p:spPr>
          <a:xfrm>
            <a:off x="2717800" y="5854700"/>
            <a:ext cx="3340100" cy="146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63" y="0"/>
                </a:moveTo>
                <a:cubicBezTo>
                  <a:pt x="5268" y="0"/>
                  <a:pt x="527" y="4828"/>
                  <a:pt x="527" y="10927"/>
                </a:cubicBezTo>
                <a:cubicBezTo>
                  <a:pt x="527" y="12960"/>
                  <a:pt x="1054" y="14993"/>
                  <a:pt x="2107" y="16518"/>
                </a:cubicBezTo>
                <a:lnTo>
                  <a:pt x="0" y="21600"/>
                </a:lnTo>
                <a:lnTo>
                  <a:pt x="4917" y="19567"/>
                </a:lnTo>
                <a:cubicBezTo>
                  <a:pt x="6673" y="20838"/>
                  <a:pt x="8780" y="21600"/>
                  <a:pt x="11063" y="21600"/>
                </a:cubicBezTo>
                <a:cubicBezTo>
                  <a:pt x="16859" y="21600"/>
                  <a:pt x="21600" y="16772"/>
                  <a:pt x="21600" y="10927"/>
                </a:cubicBezTo>
                <a:cubicBezTo>
                  <a:pt x="21600" y="4828"/>
                  <a:pt x="16859" y="0"/>
                  <a:pt x="11063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 w="38100">
            <a:solidFill>
              <a:srgbClr val="000000">
                <a:alpha val="42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5" name="Qui suis-je ?"/>
          <p:cNvSpPr/>
          <p:nvPr/>
        </p:nvSpPr>
        <p:spPr>
          <a:xfrm>
            <a:off x="3170857" y="6286500"/>
            <a:ext cx="2629844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Qui suis-je ?</a:t>
            </a:r>
          </a:p>
        </p:txBody>
      </p:sp>
      <p:sp>
        <p:nvSpPr>
          <p:cNvPr id="186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s.jpg" descr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6700" y="749300"/>
            <a:ext cx="3060700" cy="26543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9" name="Rectangle"/>
          <p:cNvSpPr/>
          <p:nvPr/>
        </p:nvSpPr>
        <p:spPr>
          <a:xfrm>
            <a:off x="1765300" y="4813300"/>
            <a:ext cx="469900" cy="4445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0" name="Carré"/>
          <p:cNvSpPr/>
          <p:nvPr/>
        </p:nvSpPr>
        <p:spPr>
          <a:xfrm>
            <a:off x="2794000" y="3771900"/>
            <a:ext cx="711200" cy="711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1" name="Carré"/>
          <p:cNvSpPr/>
          <p:nvPr/>
        </p:nvSpPr>
        <p:spPr>
          <a:xfrm>
            <a:off x="1219200" y="5676900"/>
            <a:ext cx="215900" cy="2159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2" name="Carré"/>
          <p:cNvSpPr/>
          <p:nvPr/>
        </p:nvSpPr>
        <p:spPr>
          <a:xfrm>
            <a:off x="965200" y="6337300"/>
            <a:ext cx="114300" cy="1143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3" name="Figure"/>
          <p:cNvSpPr/>
          <p:nvPr/>
        </p:nvSpPr>
        <p:spPr>
          <a:xfrm>
            <a:off x="2717800" y="5854700"/>
            <a:ext cx="3340100" cy="146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63" y="0"/>
                </a:moveTo>
                <a:cubicBezTo>
                  <a:pt x="5268" y="0"/>
                  <a:pt x="527" y="4828"/>
                  <a:pt x="527" y="10927"/>
                </a:cubicBezTo>
                <a:cubicBezTo>
                  <a:pt x="527" y="12960"/>
                  <a:pt x="1054" y="14993"/>
                  <a:pt x="2107" y="16518"/>
                </a:cubicBezTo>
                <a:lnTo>
                  <a:pt x="0" y="21600"/>
                </a:lnTo>
                <a:lnTo>
                  <a:pt x="4917" y="19567"/>
                </a:lnTo>
                <a:cubicBezTo>
                  <a:pt x="6673" y="20838"/>
                  <a:pt x="8780" y="21600"/>
                  <a:pt x="11063" y="21600"/>
                </a:cubicBezTo>
                <a:cubicBezTo>
                  <a:pt x="16859" y="21600"/>
                  <a:pt x="21600" y="16772"/>
                  <a:pt x="21600" y="10927"/>
                </a:cubicBezTo>
                <a:cubicBezTo>
                  <a:pt x="21600" y="4828"/>
                  <a:pt x="16859" y="0"/>
                  <a:pt x="11063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 w="38100">
            <a:solidFill>
              <a:srgbClr val="000000">
                <a:alpha val="42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4" name="Qui suis-je ?"/>
          <p:cNvSpPr/>
          <p:nvPr/>
        </p:nvSpPr>
        <p:spPr>
          <a:xfrm>
            <a:off x="3170857" y="6286500"/>
            <a:ext cx="2629844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600">
                <a:solidFill>
                  <a:srgbClr val="FF40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Qui suis-je ?</a:t>
            </a:r>
          </a:p>
        </p:txBody>
      </p:sp>
      <p:sp>
        <p:nvSpPr>
          <p:cNvPr id="195" name="1. Le « qui suis-je » de Moïse"/>
          <p:cNvSpPr txBox="1"/>
          <p:nvPr/>
        </p:nvSpPr>
        <p:spPr>
          <a:xfrm>
            <a:off x="1972121" y="75004"/>
            <a:ext cx="6215758" cy="59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49580">
              <a:defRPr b="1" sz="3500">
                <a:latin typeface="Arial"/>
                <a:ea typeface="Arial"/>
                <a:cs typeface="Arial"/>
                <a:sym typeface="Arial"/>
              </a:defRPr>
            </a:pPr>
            <a:r>
              <a:t>1. Le </a:t>
            </a:r>
            <a:r>
              <a:rPr>
                <a:solidFill>
                  <a:srgbClr val="FF2600"/>
                </a:solidFill>
              </a:rPr>
              <a:t>« qui suis-je »</a:t>
            </a:r>
            <a:r>
              <a:t> de Moïse</a:t>
            </a:r>
          </a:p>
        </p:txBody>
      </p:sp>
      <p:sp>
        <p:nvSpPr>
          <p:cNvPr id="196" name="« Un nouveau roi parvint au pouvoir en Egypte, un roi qui n'avait pas connu Joseph. Il dit à son peuple : Voilà que les Israélites forment un peuple plus nombreux et plus puissant que nous."/>
          <p:cNvSpPr/>
          <p:nvPr/>
        </p:nvSpPr>
        <p:spPr>
          <a:xfrm>
            <a:off x="260101" y="1223354"/>
            <a:ext cx="3092567" cy="2404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 Un nouveau roi parvint au pouvoir en Egypte, un roi qui n'avait pas connu Joseph. Il dit à son peuple : Voilà que les Israélites forment un peuple plus nombreux et plus puissant que nous.</a:t>
            </a:r>
          </a:p>
        </p:txBody>
      </p:sp>
      <p:sp>
        <p:nvSpPr>
          <p:cNvPr id="197" name="Allons ! Montrons-nous habiles vis-à-vis de lui : empêchons-le de devenir trop nombreux, car en cas de guerre il se joindrait à nos ennemis pour nous » (Ex.1.8-10)."/>
          <p:cNvSpPr/>
          <p:nvPr/>
        </p:nvSpPr>
        <p:spPr>
          <a:xfrm>
            <a:off x="6425503" y="4728554"/>
            <a:ext cx="3092566" cy="2112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Allons ! Montrons-nous habiles vis-à-vis de lui : empêchons-le de devenir trop nombreux, car en cas de guerre il se joindrait à nos ennemis pour nous » (Ex.1.8-10).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2"/>
      <p:bldP build="whole" bldLvl="1" animBg="1" rev="0" advAuto="0" spid="19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