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93" r:id="rId4"/>
    <p:sldId id="283" r:id="rId5"/>
    <p:sldId id="285" r:id="rId6"/>
    <p:sldId id="288" r:id="rId7"/>
    <p:sldId id="287" r:id="rId8"/>
    <p:sldId id="294" r:id="rId9"/>
    <p:sldId id="279" r:id="rId10"/>
    <p:sldId id="290" r:id="rId11"/>
    <p:sldId id="280" r:id="rId12"/>
    <p:sldId id="266" r:id="rId13"/>
    <p:sldId id="281" r:id="rId14"/>
    <p:sldId id="268" r:id="rId15"/>
    <p:sldId id="298" r:id="rId16"/>
    <p:sldId id="269" r:id="rId17"/>
    <p:sldId id="282" r:id="rId18"/>
    <p:sldId id="271" r:id="rId19"/>
    <p:sldId id="272" r:id="rId20"/>
    <p:sldId id="273" r:id="rId21"/>
    <p:sldId id="296" r:id="rId22"/>
    <p:sldId id="274" r:id="rId23"/>
    <p:sldId id="278" r:id="rId24"/>
    <p:sldId id="297" r:id="rId25"/>
    <p:sldId id="299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6" autoAdjust="0"/>
    <p:restoredTop sz="52140" autoAdjust="0"/>
  </p:normalViewPr>
  <p:slideViewPr>
    <p:cSldViewPr snapToGrid="0">
      <p:cViewPr varScale="1">
        <p:scale>
          <a:sx n="36" d="100"/>
          <a:sy n="36" d="100"/>
        </p:scale>
        <p:origin x="205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41365D-8821-4461-B08B-57DA3E123A52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66717B-2780-4FC3-B6A9-C3AC0A6532B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8439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7B-2780-4FC3-B6A9-C3AC0A6532B2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8232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08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E33C770B-4AC4-4460-A06F-FE82694CC50D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2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err="1"/>
              <a:t>Céc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7B-2780-4FC3-B6A9-C3AC0A6532B2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013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7B-2780-4FC3-B6A9-C3AC0A6532B2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219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prstGeom prst="rect">
            <a:avLst/>
          </a:prstGeom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110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16000" indent="-21456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31324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prstGeom prst="rect">
            <a:avLst/>
          </a:prstGeom>
        </p:spPr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110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16000" indent="-21456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60886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16000" indent="-21600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9727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 dirty="0">
                <a:latin typeface="Arial"/>
              </a:rPr>
              <a:t> </a:t>
            </a:r>
          </a:p>
        </p:txBody>
      </p:sp>
      <p:sp>
        <p:nvSpPr>
          <p:cNvPr id="318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2F373708-BA49-4D59-9D76-48C29019CB57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70099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prstGeom prst="rect">
            <a:avLst/>
          </a:prstGeom>
        </p:spPr>
      </p:sp>
      <p:sp>
        <p:nvSpPr>
          <p:cNvPr id="32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110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16000" indent="-216000">
              <a:lnSpc>
                <a:spcPct val="100000"/>
              </a:lnSpc>
              <a:spcBef>
                <a:spcPts val="1063"/>
              </a:spcBef>
            </a:pPr>
            <a:endParaRPr lang="fr-FR" sz="21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4325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9FC95F8B-7874-40CC-9378-688E94638E6E}" type="slidenum">
              <a:rPr lang="fr-FR" sz="1400" b="0" strike="noStrike" spc="-1" smtClean="0">
                <a:latin typeface="Times New Roman"/>
              </a:rPr>
              <a:t>11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51348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29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CB9EE81-F863-4F60-B842-3392B3FD1801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12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9FC95F8B-7874-40CC-9378-688E94638E6E}" type="slidenum">
              <a:rPr lang="fr-FR" sz="1400" b="0" strike="noStrike" spc="-1" smtClean="0">
                <a:latin typeface="Times New Roman"/>
              </a:rPr>
              <a:t>13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36034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28FF5A63-2201-4011-B0F9-DFBA507FA870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14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31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32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28FF5A63-2201-4011-B0F9-DFBA507FA870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15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4072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</p:spPr>
      </p:sp>
      <p:sp>
        <p:nvSpPr>
          <p:cNvPr id="33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280" cy="481104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216000" indent="-216000">
              <a:lnSpc>
                <a:spcPct val="100000"/>
              </a:lnSpc>
            </a:pPr>
            <a:endParaRPr lang="fr-FR" sz="2000" b="0" i="1" strike="noStrike" spc="-1" dirty="0">
              <a:latin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9FC95F8B-7874-40CC-9378-688E94638E6E}" type="slidenum">
              <a:rPr lang="fr-FR" sz="1400" b="0" strike="noStrike" spc="-1" smtClean="0">
                <a:latin typeface="Times New Roman"/>
              </a:rPr>
              <a:t>17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3321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37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DA488FDD-4723-4423-BE3C-F20D8FED5286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18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40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3EE1951F-997D-4066-8590-B71ED0D92EE6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19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42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43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9D6D89C7-BB35-4CA1-883C-62C136345BAD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20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66717B-2780-4FC3-B6A9-C3AC0A6532B2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34050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46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64BBB8FA-23D0-457C-813A-E3849118B2A7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22</a:t>
            </a:fld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endParaRPr lang="fr-FR" sz="2000" b="0" strike="noStrike" spc="-1" dirty="0">
              <a:latin typeface="Arial"/>
            </a:endParaRPr>
          </a:p>
          <a:p>
            <a:r>
              <a:rPr lang="fr-FR" sz="2000" b="0" strike="noStrike" spc="-1" dirty="0">
                <a:latin typeface="Arial"/>
              </a:rPr>
              <a:t> </a:t>
            </a:r>
          </a:p>
          <a:p>
            <a:endParaRPr lang="fr-FR" sz="2000" b="0" strike="noStrike" spc="-1" dirty="0">
              <a:latin typeface="Arial"/>
            </a:endParaRPr>
          </a:p>
          <a:p>
            <a:endParaRPr lang="fr-FR" sz="2000" b="0" strike="noStrike" spc="-1" dirty="0">
              <a:latin typeface="Arial"/>
            </a:endParaRPr>
          </a:p>
        </p:txBody>
      </p:sp>
      <p:sp>
        <p:nvSpPr>
          <p:cNvPr id="315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7158EA99-B0ED-46FE-9BFD-9E16E955840C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23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88487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r>
              <a:rPr lang="fr-FR" sz="2000" b="0" strike="noStrike" spc="-1" dirty="0">
                <a:latin typeface="Arial"/>
              </a:rPr>
              <a:t>Jean-Pierre</a:t>
            </a:r>
          </a:p>
        </p:txBody>
      </p:sp>
      <p:sp>
        <p:nvSpPr>
          <p:cNvPr id="346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64BBB8FA-23D0-457C-813A-E3849118B2A7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24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92014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74675" y="1336675"/>
            <a:ext cx="6407150" cy="3605213"/>
          </a:xfrm>
          <a:prstGeom prst="rect">
            <a:avLst/>
          </a:prstGeom>
        </p:spPr>
      </p:sp>
      <p:sp>
        <p:nvSpPr>
          <p:cNvPr id="345" name="PlaceHolder 2"/>
          <p:cNvSpPr>
            <a:spLocks noGrp="1"/>
          </p:cNvSpPr>
          <p:nvPr>
            <p:ph type="body"/>
          </p:nvPr>
        </p:nvSpPr>
        <p:spPr>
          <a:xfrm>
            <a:off x="755640" y="5145120"/>
            <a:ext cx="6045840" cy="420768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marL="216000" indent="-213840">
              <a:lnSpc>
                <a:spcPct val="100000"/>
              </a:lnSpc>
            </a:pPr>
            <a:endParaRPr lang="fr-FR" sz="2000" b="0" strike="noStrike" spc="-1" dirty="0">
              <a:latin typeface="Arial"/>
            </a:endParaRPr>
          </a:p>
        </p:txBody>
      </p:sp>
      <p:sp>
        <p:nvSpPr>
          <p:cNvPr id="346" name="CustomShape 3"/>
          <p:cNvSpPr/>
          <p:nvPr/>
        </p:nvSpPr>
        <p:spPr>
          <a:xfrm>
            <a:off x="4281480" y="10155240"/>
            <a:ext cx="3274200" cy="533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b">
            <a:noAutofit/>
          </a:bodyPr>
          <a:lstStyle/>
          <a:p>
            <a:pPr algn="r">
              <a:lnSpc>
                <a:spcPct val="100000"/>
              </a:lnSpc>
            </a:pPr>
            <a:fld id="{64BBB8FA-23D0-457C-813A-E3849118B2A7}" type="slidenum">
              <a:rPr lang="fr-FR" sz="1200" b="0" strike="noStrike" spc="-1">
                <a:solidFill>
                  <a:srgbClr val="000000"/>
                </a:solidFill>
                <a:latin typeface="Times New Roman"/>
              </a:rPr>
              <a:t>25</a:t>
            </a:fld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814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4499D-C5F8-4C14-8796-863435B06E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E78B489-43B7-4EF2-9F95-C7D81F6EA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F6A54D-B27B-45C2-8A7D-E02840928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19CD97-6A76-40E3-887E-8A81BBB7B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67F9D5-4069-407D-A0CB-5921DC721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3187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7C8182-21D2-4F72-964E-40631FEBB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4B55FE-60C0-4910-B304-C3981BDD1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F7FDCC-6AC6-426E-BBDF-90766A474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EECDD6-41B1-4E05-B052-1AE21E702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EA482E-FFD7-47B3-B887-4C7C983EB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4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62AAE9-BB09-4D74-A11F-CB4C22AFB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D1925F-5A5B-4CCB-BC3B-2F33FB3CF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E47AB0-9B90-44B2-BA52-8E0B0CA3D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6D18625-2E7C-464B-AB40-59FED81DF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ACFB8A0-5B3C-42C4-94D2-17F9D69C5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34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27BA9F-0DF1-467E-91F9-20B33C7F1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FB7F444-746F-469C-BB0B-00F5E16137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BA65F7E-642A-4278-B6B2-CAD0C01225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5D6B14-8211-49B1-9B79-99FBC8B6B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E6EC79-49E5-45D3-8929-B9976451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5F2F49-2749-4A93-B11F-600BD474B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265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71C2EB-F369-42BC-A5DD-CF0700C6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FC8B3C-06EB-4D40-93B4-46FA3373DA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3C49BDC-36BB-4C28-A5BB-8686177D4C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B86AED2-FFC5-41FB-9889-8DAFD5BA63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904DB0-5B33-411E-89AF-1FFD556CB7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E5F0FC2-4AF1-4929-8021-3E93C6F97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C362125-2B28-4D64-9A08-57C0B9FAC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15005E4-4EAD-4175-98A5-EF40A109D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3585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3F25A5-6D64-40FF-9ACA-221FE4D7D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043F2F-281A-4D59-88CA-F3AD485FC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2F8806C-346B-4869-986B-2357BBCAE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E583BF2-77E5-4B09-B7A1-65C1A76B2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010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A617C9E-DCCE-439A-88B2-386DBA72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03EBE4E-9A82-49DF-B6CC-09CA0C6F1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4B7889D-4A95-47BA-8027-DA9E64D0D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7864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497BA4-CD1E-4A8B-9A8D-0DC8E1668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C6AE4A-BDE5-4AF2-88F3-C412200B0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8530E0C-5877-428D-B21A-536C95E8ED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708FDE-F409-496C-BC22-8A43B675E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FDE550C-C02D-45BA-853E-B4F0E04E7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71E4D5-7F1C-4B35-9CB9-33BB06EA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4173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D72E29-74E4-45E2-83DC-08589E9C6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82E4B52A-6702-44BA-99C7-42BA8ECB14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9A71DF3-2401-4CB4-813A-E05E8B7075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51F4080-6FAD-4352-9F9F-974741E35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5F8E644-08A5-480B-81A3-EE1CFE3BB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0A3B8F-417A-4DAF-A68F-309A9F891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0750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6A887B-6382-4304-BE96-06CA1F710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669DEDD-F775-464A-AADF-355EA0BD52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7D79C12-B2A9-4DAE-893D-F7D336B6F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143ABD-FBB0-42CD-A3EE-072D88001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A6AF1E-752D-47EE-8684-5C2BB88D3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4508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EB668F5-FFB1-4083-A230-3D5BC0E427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AD5010B-41CE-4125-BA15-662FFEA4E3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120CD4-24B3-468D-85DC-14057C87A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1C0656-66DB-4E91-B8F4-4243146B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8439A2-9618-4414-A0FA-7E920F9FC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086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98" y="477271"/>
            <a:ext cx="10972128" cy="736933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5321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98" y="3325035"/>
            <a:ext cx="10972128" cy="535981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r-FR" sz="387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8587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FFC3B9C-8F7D-4369-94D8-D63219D0A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195D3E-6260-4459-84DE-75AA964E8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70B0B3-43EC-4C5C-8D2E-12DC0E841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7A42DD-A5D5-4152-B459-694A36DE6F81}" type="datetimeFigureOut">
              <a:rPr lang="fr-FR" smtClean="0"/>
              <a:t>13/03/2023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4DB5E78-E6FD-469B-B0D0-FA7FA5F8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15945D-CF14-48E3-AE63-EE627DB7D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1C917-35F1-450A-AC4B-D01A4FC770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8897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9A6EF35-E9E9-4C19-A715-5A8B999BFB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139" r="15789"/>
          <a:stretch/>
        </p:blipFill>
        <p:spPr>
          <a:xfrm>
            <a:off x="5302876" y="-1"/>
            <a:ext cx="6955800" cy="6812091"/>
          </a:xfrm>
          <a:prstGeom prst="rect">
            <a:avLst/>
          </a:prstGeom>
        </p:spPr>
      </p:pic>
      <p:sp>
        <p:nvSpPr>
          <p:cNvPr id="162" name="CustomShape 2"/>
          <p:cNvSpPr/>
          <p:nvPr/>
        </p:nvSpPr>
        <p:spPr>
          <a:xfrm>
            <a:off x="-130629" y="1116660"/>
            <a:ext cx="5433505" cy="494128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 algn="ctr" defTabSz="1105875"/>
            <a:r>
              <a:rPr lang="fr-FR" sz="3991" spc="-1" dirty="0">
                <a:solidFill>
                  <a:srgbClr val="000000"/>
                </a:solidFill>
                <a:latin typeface="Arial"/>
                <a:ea typeface="DejaVu Sans"/>
                <a:cs typeface="DejaVu Sans"/>
              </a:rPr>
              <a:t>Formation au témoignage</a:t>
            </a:r>
            <a:br>
              <a:rPr lang="fr-FR" sz="2177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</a:br>
            <a:br>
              <a:rPr lang="fr-FR" sz="2177" dirty="0">
                <a:solidFill>
                  <a:prstClr val="black"/>
                </a:solidFill>
                <a:latin typeface="Arial"/>
                <a:ea typeface="DejaVu Sans"/>
                <a:cs typeface="DejaVu Sans"/>
              </a:rPr>
            </a:br>
            <a:r>
              <a:rPr lang="fr-FR" sz="2903" spc="-1" dirty="0">
                <a:solidFill>
                  <a:srgbClr val="000000"/>
                </a:solidFill>
                <a:latin typeface="Comic Sans MS"/>
                <a:ea typeface="DejaVu Sans"/>
                <a:cs typeface="DejaVu Sans"/>
              </a:rPr>
              <a:t>Partie 1 : </a:t>
            </a:r>
            <a:endParaRPr lang="fr-FR" sz="2903" spc="-1" dirty="0">
              <a:solidFill>
                <a:prstClr val="black"/>
              </a:solidFill>
              <a:latin typeface="Arial"/>
              <a:ea typeface="DejaVu Sans"/>
              <a:cs typeface="DejaVu Sans"/>
            </a:endParaRPr>
          </a:p>
          <a:p>
            <a:pPr algn="ctr" defTabSz="1105875"/>
            <a:r>
              <a:rPr lang="fr-FR" sz="4898" b="1" spc="-1" dirty="0">
                <a:solidFill>
                  <a:srgbClr val="00B0F0"/>
                </a:solidFill>
                <a:latin typeface="Comic Sans MS"/>
                <a:ea typeface="DejaVu Sans"/>
                <a:cs typeface="DejaVu Sans"/>
              </a:rPr>
              <a:t>Lever les blocages</a:t>
            </a:r>
            <a:br>
              <a:rPr lang="fr-FR" sz="2177" b="1" dirty="0">
                <a:solidFill>
                  <a:srgbClr val="00B0F0"/>
                </a:solidFill>
                <a:latin typeface="Arial"/>
                <a:ea typeface="DejaVu Sans"/>
                <a:cs typeface="DejaVu Sans"/>
              </a:rPr>
            </a:br>
            <a:br>
              <a:rPr sz="2177" b="1" dirty="0">
                <a:solidFill>
                  <a:srgbClr val="00B0F0"/>
                </a:solidFill>
              </a:rPr>
            </a:br>
            <a:br>
              <a:rPr sz="2177" dirty="0"/>
            </a:br>
            <a:endParaRPr lang="fr-FR" sz="4898" spc="-1" dirty="0">
              <a:latin typeface="Arial"/>
            </a:endParaRPr>
          </a:p>
        </p:txBody>
      </p:sp>
      <p:sp>
        <p:nvSpPr>
          <p:cNvPr id="164" name="CustomShape 4"/>
          <p:cNvSpPr/>
          <p:nvPr/>
        </p:nvSpPr>
        <p:spPr>
          <a:xfrm>
            <a:off x="12852695" y="4665600"/>
            <a:ext cx="220305" cy="44365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E71A04-916C-F83C-11C9-C44953E5BE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755524"/>
            <a:ext cx="3283198" cy="11024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CustomShape 1"/>
          <p:cNvSpPr/>
          <p:nvPr/>
        </p:nvSpPr>
        <p:spPr>
          <a:xfrm>
            <a:off x="1980836" y="1061907"/>
            <a:ext cx="8225754" cy="8550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CustomShape 3"/>
          <p:cNvSpPr/>
          <p:nvPr/>
        </p:nvSpPr>
        <p:spPr>
          <a:xfrm>
            <a:off x="92766" y="25370"/>
            <a:ext cx="12099234" cy="102887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Témoigner </a:t>
            </a:r>
            <a:r>
              <a:rPr lang="fr-FR" sz="4354" spc="-1" dirty="0">
                <a:solidFill>
                  <a:srgbClr val="00B050"/>
                </a:solidFill>
                <a:latin typeface="Ink Free"/>
                <a:ea typeface="DejaVu Sans"/>
              </a:rPr>
              <a:t>ou</a:t>
            </a: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évangéliser ?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grpSp>
        <p:nvGrpSpPr>
          <p:cNvPr id="176" name="Group 4"/>
          <p:cNvGrpSpPr/>
          <p:nvPr/>
        </p:nvGrpSpPr>
        <p:grpSpPr>
          <a:xfrm>
            <a:off x="10254483" y="6366655"/>
            <a:ext cx="236415" cy="188087"/>
            <a:chOff x="478440" y="208800"/>
            <a:chExt cx="195480" cy="155520"/>
          </a:xfrm>
        </p:grpSpPr>
        <p:sp>
          <p:nvSpPr>
            <p:cNvPr id="178" name="Line 6"/>
            <p:cNvSpPr/>
            <p:nvPr/>
          </p:nvSpPr>
          <p:spPr>
            <a:xfrm>
              <a:off x="478440" y="280080"/>
              <a:ext cx="195480" cy="0"/>
            </a:xfrm>
            <a:prstGeom prst="line">
              <a:avLst/>
            </a:prstGeom>
            <a:ln w="1908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79" name="CustomShape 7"/>
            <p:cNvSpPr/>
            <p:nvPr/>
          </p:nvSpPr>
          <p:spPr>
            <a:xfrm>
              <a:off x="502200" y="208800"/>
              <a:ext cx="147240" cy="155520"/>
            </a:xfrm>
            <a:prstGeom prst="donut">
              <a:avLst>
                <a:gd name="adj" fmla="val 8798"/>
              </a:avLst>
            </a:prstGeom>
            <a:solidFill>
              <a:schemeClr val="bg1"/>
            </a:solidFill>
            <a:ln w="1908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C81E1FD7-4F1B-4DCA-AFE8-3418F77BCB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483" y="224265"/>
            <a:ext cx="3664753" cy="18323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CD1BC3E-D3B5-450B-8230-880B9AF301C7}"/>
              </a:ext>
            </a:extLst>
          </p:cNvPr>
          <p:cNvCxnSpPr>
            <a:cxnSpLocks/>
          </p:cNvCxnSpPr>
          <p:nvPr/>
        </p:nvCxnSpPr>
        <p:spPr>
          <a:xfrm flipH="1">
            <a:off x="0" y="6201208"/>
            <a:ext cx="122022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E49D9155-52CB-4B78-861B-5A5D5788B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919472"/>
              </p:ext>
            </p:extLst>
          </p:nvPr>
        </p:nvGraphicFramePr>
        <p:xfrm>
          <a:off x="1784938" y="3387245"/>
          <a:ext cx="81280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23927236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40609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Témoigner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Evangéliser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46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Tous les chrétiens (Mt 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Les évangélistes (</a:t>
                      </a:r>
                      <a:r>
                        <a:rPr lang="fr-FR" sz="2400" dirty="0" err="1"/>
                        <a:t>Eph</a:t>
                      </a:r>
                      <a:r>
                        <a:rPr lang="fr-FR" sz="2400" dirty="0"/>
                        <a:t> 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40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Dans son cadre de vie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Partout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8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400" dirty="0"/>
                        <a:t>Partager notre vie de foi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Présenter l’évangile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42409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13CC4FED-3E0D-5668-9901-618BDC2ADA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3219" y="6249772"/>
            <a:ext cx="1816414" cy="60994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3">
            <a:extLst>
              <a:ext uri="{FF2B5EF4-FFF2-40B4-BE49-F238E27FC236}">
                <a16:creationId xmlns:a16="http://schemas.microsoft.com/office/drawing/2014/main" id="{3D929DA8-5A52-4182-9919-530F60CDDC0F}"/>
              </a:ext>
            </a:extLst>
          </p:cNvPr>
          <p:cNvSpPr/>
          <p:nvPr/>
        </p:nvSpPr>
        <p:spPr>
          <a:xfrm>
            <a:off x="1" y="2624023"/>
            <a:ext cx="7588168" cy="19959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Ce qui nous pousse à témoigner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9964562-1242-483B-9E39-CB3EB05D9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8169" y="0"/>
            <a:ext cx="46038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36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A07E9E-9036-4E3A-B9F1-00C9A56AE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Comic Sans MS" panose="030F0702030302020204" pitchFamily="66" charset="0"/>
              </a:rPr>
              <a:t>Donner 3 raisons pour lesquelles vous aimeriez témoigner de votre foi</a:t>
            </a:r>
          </a:p>
        </p:txBody>
      </p:sp>
      <p:sp>
        <p:nvSpPr>
          <p:cNvPr id="5" name="CustomShape 3">
            <a:extLst>
              <a:ext uri="{FF2B5EF4-FFF2-40B4-BE49-F238E27FC236}">
                <a16:creationId xmlns:a16="http://schemas.microsoft.com/office/drawing/2014/main" id="{303D6F62-0B92-4395-97BE-AE14DD8A413A}"/>
              </a:ext>
            </a:extLst>
          </p:cNvPr>
          <p:cNvSpPr/>
          <p:nvPr/>
        </p:nvSpPr>
        <p:spPr>
          <a:xfrm>
            <a:off x="92766" y="25370"/>
            <a:ext cx="12099234" cy="102887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Réflexion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42C0403-28DB-9211-8ED0-23394B258C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6963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022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-2" y="-39689"/>
            <a:ext cx="12192000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Pourquoi témoigner ?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538843" y="1714500"/>
            <a:ext cx="10556508" cy="43821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Parce que nous aimons Dieu</a:t>
            </a:r>
            <a:endParaRPr lang="fr-FR" sz="2661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177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Microsoft YaHei"/>
              </a:rPr>
              <a:t>Parce que nous aimons nos amis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Microsoft YaHei"/>
              </a:rPr>
              <a:t>Parce que nous sommes la seule Bible que certaines personnes ne liront jamais.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Parce que le message est vrai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solidFill>
                <a:srgbClr val="000000"/>
              </a:solidFill>
              <a:latin typeface="Comic Sans MS"/>
              <a:ea typeface="Microsoft YaHei"/>
            </a:endParaRPr>
          </a:p>
        </p:txBody>
      </p:sp>
      <p:pic>
        <p:nvPicPr>
          <p:cNvPr id="183" name="Image 182"/>
          <p:cNvPicPr/>
          <p:nvPr/>
        </p:nvPicPr>
        <p:blipFill>
          <a:blip r:embed="rId3"/>
          <a:stretch/>
        </p:blipFill>
        <p:spPr>
          <a:xfrm>
            <a:off x="9895114" y="124751"/>
            <a:ext cx="2139219" cy="158974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pSp>
        <p:nvGrpSpPr>
          <p:cNvPr id="184" name="Group 3"/>
          <p:cNvGrpSpPr/>
          <p:nvPr/>
        </p:nvGrpSpPr>
        <p:grpSpPr>
          <a:xfrm>
            <a:off x="11095351" y="235754"/>
            <a:ext cx="346788" cy="478714"/>
            <a:chOff x="6624000" y="288000"/>
            <a:chExt cx="144000" cy="360000"/>
          </a:xfrm>
        </p:grpSpPr>
        <p:sp>
          <p:nvSpPr>
            <p:cNvPr id="185" name="Line 4"/>
            <p:cNvSpPr/>
            <p:nvPr/>
          </p:nvSpPr>
          <p:spPr>
            <a:xfrm>
              <a:off x="6696000" y="288000"/>
              <a:ext cx="0" cy="360000"/>
            </a:xfrm>
            <a:prstGeom prst="line">
              <a:avLst/>
            </a:prstGeom>
            <a:ln w="34925"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6" name="Line 5"/>
            <p:cNvSpPr/>
            <p:nvPr/>
          </p:nvSpPr>
          <p:spPr>
            <a:xfrm>
              <a:off x="6624000" y="360000"/>
              <a:ext cx="144000" cy="0"/>
            </a:xfrm>
            <a:prstGeom prst="line">
              <a:avLst/>
            </a:prstGeom>
            <a:ln w="34925">
              <a:solidFill>
                <a:srgbClr val="0070C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A8046981-2B4A-B468-D13E-704F2035A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97812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930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CustomShape 1"/>
          <p:cNvSpPr/>
          <p:nvPr/>
        </p:nvSpPr>
        <p:spPr>
          <a:xfrm>
            <a:off x="-2" y="0"/>
            <a:ext cx="12192000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Nous sommes appelés à témoigner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538842" y="2622550"/>
            <a:ext cx="10556508" cy="43821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Microsoft YaHei"/>
              </a:rPr>
              <a:t>Dieu et l’évangile ont encore le pouvoir de changer des vies.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Microsoft YaHei"/>
              </a:rPr>
              <a:t>Nous sommes sel de la terre...mais Christ nous appelle à sortir de la salière (église éparpillée). 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latin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F8441EA-D647-4176-8E37-D8F9D2DFC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3788" y="71564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CB36FEA-7215-06AD-9389-5813A167D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00618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781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CustomShape 1"/>
          <p:cNvSpPr/>
          <p:nvPr/>
        </p:nvSpPr>
        <p:spPr>
          <a:xfrm>
            <a:off x="0" y="-81646"/>
            <a:ext cx="12191999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Témoigner, c’est quoi ?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198" name="Image 197"/>
          <p:cNvPicPr/>
          <p:nvPr/>
        </p:nvPicPr>
        <p:blipFill>
          <a:blip r:embed="rId3"/>
          <a:stretch/>
        </p:blipFill>
        <p:spPr>
          <a:xfrm>
            <a:off x="9731366" y="156864"/>
            <a:ext cx="2351522" cy="13492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74D2D54-B726-46F0-8B8D-8D1002D19614}"/>
              </a:ext>
            </a:extLst>
          </p:cNvPr>
          <p:cNvSpPr txBox="1"/>
          <p:nvPr/>
        </p:nvSpPr>
        <p:spPr>
          <a:xfrm>
            <a:off x="433132" y="2376538"/>
            <a:ext cx="11649755" cy="39448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14703" indent="-414703">
              <a:buFont typeface="Arial" panose="020B0604020202020204" pitchFamily="34" charset="0"/>
              <a:buChar char="•"/>
            </a:pP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C’est une</a:t>
            </a:r>
            <a:r>
              <a:rPr lang="fr-FR" sz="2600" b="1" spc="-1" dirty="0">
                <a:solidFill>
                  <a:srgbClr val="000000"/>
                </a:solidFill>
                <a:latin typeface="Comic Sans MS"/>
              </a:rPr>
              <a:t> façon de vivre </a:t>
            </a: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: notre attitude et nos paroles montrent que Christ est Seigneur de nos vies, que notre foi se vit au quotidien</a:t>
            </a:r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600" spc="-1" dirty="0">
              <a:solidFill>
                <a:srgbClr val="000000"/>
              </a:solidFill>
              <a:latin typeface="Comic Sans MS"/>
            </a:endParaRPr>
          </a:p>
          <a:p>
            <a:pPr marL="414703" indent="-414703">
              <a:buFont typeface="Arial" panose="020B0604020202020204" pitchFamily="34" charset="0"/>
              <a:buChar char="•"/>
            </a:pP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Présenter notre </a:t>
            </a:r>
            <a:r>
              <a:rPr lang="fr-FR" sz="2600" b="1" spc="-1" dirty="0">
                <a:solidFill>
                  <a:srgbClr val="000000"/>
                </a:solidFill>
                <a:latin typeface="Comic Sans MS"/>
              </a:rPr>
              <a:t>foi</a:t>
            </a: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, la faire connaître sans l’imposer.</a:t>
            </a:r>
            <a:endParaRPr lang="fr-FR" sz="2600" spc="-1" dirty="0"/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600" spc="-1" dirty="0">
              <a:solidFill>
                <a:srgbClr val="000000"/>
              </a:solidFill>
              <a:latin typeface="Comic Sans MS"/>
            </a:endParaRPr>
          </a:p>
          <a:p>
            <a:pPr marL="414703" indent="-414703">
              <a:buFont typeface="Arial" panose="020B0604020202020204" pitchFamily="34" charset="0"/>
              <a:buChar char="•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Centré sur </a:t>
            </a:r>
            <a:r>
              <a:rPr lang="fr-FR" sz="2600" b="1" spc="-1" dirty="0">
                <a:solidFill>
                  <a:srgbClr val="000000"/>
                </a:solidFill>
                <a:latin typeface="Comic Sans MS"/>
                <a:ea typeface="Microsoft YaHei"/>
              </a:rPr>
              <a:t>Christ</a:t>
            </a: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, son message, sa personne</a:t>
            </a:r>
            <a:endParaRPr lang="fr-FR" sz="2600" spc="-1" dirty="0"/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419" spc="-1" dirty="0">
              <a:solidFill>
                <a:srgbClr val="000000"/>
              </a:solidFill>
              <a:latin typeface="Comic Sans MS"/>
            </a:endParaRPr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419" spc="-1" dirty="0">
              <a:solidFill>
                <a:srgbClr val="000000"/>
              </a:solidFill>
              <a:latin typeface="Comic Sans MS"/>
            </a:endParaRPr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419" spc="-1" dirty="0">
              <a:solidFill>
                <a:srgbClr val="000000"/>
              </a:solidFill>
              <a:latin typeface="Comic Sans MS"/>
            </a:endParaRPr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177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3776721-8E75-482F-63A8-5E63E0677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3" y="6200618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8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3">
            <a:extLst>
              <a:ext uri="{FF2B5EF4-FFF2-40B4-BE49-F238E27FC236}">
                <a16:creationId xmlns:a16="http://schemas.microsoft.com/office/drawing/2014/main" id="{3D929DA8-5A52-4182-9919-530F60CDDC0F}"/>
              </a:ext>
            </a:extLst>
          </p:cNvPr>
          <p:cNvSpPr/>
          <p:nvPr/>
        </p:nvSpPr>
        <p:spPr>
          <a:xfrm>
            <a:off x="1" y="2624023"/>
            <a:ext cx="6565637" cy="19959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Ce qui nous bloque dans notre témoignage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70CCCDA-D783-4875-A3D7-627391F149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59" r="14678"/>
          <a:stretch/>
        </p:blipFill>
        <p:spPr>
          <a:xfrm>
            <a:off x="6565638" y="653143"/>
            <a:ext cx="5626361" cy="5551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2743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0" y="0"/>
            <a:ext cx="12192000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 Qu’est-ce qui nous bloque ?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18" name="CustomShape 2"/>
          <p:cNvSpPr/>
          <p:nvPr/>
        </p:nvSpPr>
        <p:spPr>
          <a:xfrm>
            <a:off x="538843" y="1663689"/>
            <a:ext cx="10104007" cy="475326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spcBef>
                <a:spcPts val="1286"/>
              </a:spcBef>
            </a:pPr>
            <a:endParaRPr lang="fr-FR" sz="2903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Imaginez que vous décriviez le culte de ce matin à un non-chrétien…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00" spc="-1" dirty="0">
              <a:solidFill>
                <a:srgbClr val="000000"/>
              </a:solidFill>
              <a:latin typeface="Comic Sans MS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Donnez 3 adjectifs pour décrire :</a:t>
            </a:r>
          </a:p>
          <a:p>
            <a:pPr marL="1306246" lvl="2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Ce que vous ressentez</a:t>
            </a:r>
          </a:p>
          <a:p>
            <a:pPr marL="1306246" lvl="2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</a:rPr>
              <a:t>Ce que ressent votre interlocuteur  d’après vous</a:t>
            </a:r>
            <a:endParaRPr lang="fr-FR" sz="2600" spc="-1" dirty="0"/>
          </a:p>
          <a:p>
            <a:pPr>
              <a:spcBef>
                <a:spcPts val="1286"/>
              </a:spcBef>
            </a:pPr>
            <a:r>
              <a:rPr lang="fr-FR" sz="2419" spc="-1" dirty="0">
                <a:solidFill>
                  <a:srgbClr val="000000"/>
                </a:solidFill>
                <a:latin typeface="Comic Sans MS"/>
              </a:rPr>
              <a:t>		</a:t>
            </a:r>
            <a:endParaRPr lang="fr-FR" sz="2419" spc="-1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D991741-F575-02F3-86B0-F091804C4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0618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96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CustomShape 1"/>
          <p:cNvSpPr/>
          <p:nvPr/>
        </p:nvSpPr>
        <p:spPr>
          <a:xfrm>
            <a:off x="0" y="-102835"/>
            <a:ext cx="12192000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 Dépasser nos crispations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32" name="CustomShape 2"/>
          <p:cNvSpPr/>
          <p:nvPr/>
        </p:nvSpPr>
        <p:spPr>
          <a:xfrm>
            <a:off x="751113" y="2060248"/>
            <a:ext cx="11005457" cy="387098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DejaVu Sans"/>
              </a:rPr>
              <a:t>Nous manquons de naturel quand nous parlons de Dieu…ce qui met notre interlocuteur mal à l’aise</a:t>
            </a:r>
            <a:endParaRPr lang="fr-FR" sz="2600" spc="-1" dirty="0">
              <a:latin typeface="Arial"/>
            </a:endParaRPr>
          </a:p>
          <a:p>
            <a:pPr>
              <a:spcBef>
                <a:spcPts val="1028"/>
              </a:spcBef>
            </a:pPr>
            <a:endParaRPr lang="fr-FR" sz="2600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Le témoignage, ce n’est pas seulement donner de l’information, c’est </a:t>
            </a:r>
            <a:r>
              <a:rPr lang="fr-FR" sz="2600" b="1" spc="-1" dirty="0">
                <a:solidFill>
                  <a:srgbClr val="000000"/>
                </a:solidFill>
                <a:latin typeface="Comic Sans MS"/>
                <a:ea typeface="Microsoft YaHei"/>
              </a:rPr>
              <a:t>partager</a:t>
            </a: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 sa vie transformée par le Seigneur au travers d’une </a:t>
            </a:r>
            <a:r>
              <a:rPr lang="fr-FR" sz="2600" b="1" spc="-1" dirty="0">
                <a:solidFill>
                  <a:srgbClr val="000000"/>
                </a:solidFill>
                <a:latin typeface="Comic Sans MS"/>
                <a:ea typeface="Microsoft YaHei"/>
              </a:rPr>
              <a:t>amitié</a:t>
            </a: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 qui conduit à parler de la Bonne Nouvelle (Rebecca </a:t>
            </a:r>
            <a:r>
              <a:rPr lang="fr-FR" sz="2600" spc="-1" dirty="0" err="1">
                <a:solidFill>
                  <a:srgbClr val="000000"/>
                </a:solidFill>
                <a:latin typeface="Comic Sans MS"/>
                <a:ea typeface="Microsoft YaHei"/>
              </a:rPr>
              <a:t>Pippert</a:t>
            </a: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)</a:t>
            </a:r>
            <a:endParaRPr lang="fr-FR" sz="2600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600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903" spc="-1" dirty="0">
              <a:latin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EC40C56-645D-6692-8E4D-4ACF58022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00618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04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00B665-035D-40BC-B392-90CEB451E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303020"/>
            <a:ext cx="12009119" cy="288036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pPr algn="ctr"/>
            <a:r>
              <a:rPr lang="fr-FR" sz="4354" dirty="0">
                <a:solidFill>
                  <a:srgbClr val="00B050"/>
                </a:solidFill>
                <a:latin typeface="Comic Sans MS" panose="030F0702030302020204" pitchFamily="66" charset="0"/>
              </a:rPr>
              <a:t>SKETCH</a:t>
            </a:r>
          </a:p>
        </p:txBody>
      </p:sp>
    </p:spTree>
    <p:extLst>
      <p:ext uri="{BB962C8B-B14F-4D97-AF65-F5344CB8AC3E}">
        <p14:creationId xmlns:p14="http://schemas.microsoft.com/office/powerpoint/2010/main" val="1292291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CustomShape 1"/>
          <p:cNvSpPr/>
          <p:nvPr/>
        </p:nvSpPr>
        <p:spPr>
          <a:xfrm>
            <a:off x="0" y="303"/>
            <a:ext cx="12192000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 Peur de passer pour...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48" name="CustomShape 2"/>
          <p:cNvSpPr/>
          <p:nvPr/>
        </p:nvSpPr>
        <p:spPr>
          <a:xfrm>
            <a:off x="1980836" y="2060248"/>
            <a:ext cx="8225754" cy="47975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Au choix : naïf, arriéré, intolérant…</a:t>
            </a:r>
            <a:endParaRPr lang="fr-FR" sz="2661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661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Nous annonçons Jésus Christ et non nos propres idées. 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Reconnaître que le message de l’Évangile peut être dérangeant (1 Cor 1,18)</a:t>
            </a:r>
            <a:endParaRPr lang="fr-FR" sz="2661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661" spc="-1" dirty="0">
              <a:latin typeface="Arial"/>
            </a:endParaRPr>
          </a:p>
        </p:txBody>
      </p:sp>
      <p:sp>
        <p:nvSpPr>
          <p:cNvPr id="249" name="CustomShape 3"/>
          <p:cNvSpPr/>
          <p:nvPr/>
        </p:nvSpPr>
        <p:spPr>
          <a:xfrm>
            <a:off x="4844372" y="117554"/>
            <a:ext cx="2243546" cy="71403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55" name="Image 254"/>
          <p:cNvPicPr/>
          <p:nvPr/>
        </p:nvPicPr>
        <p:blipFill>
          <a:blip r:embed="rId3"/>
          <a:stretch/>
        </p:blipFill>
        <p:spPr>
          <a:xfrm>
            <a:off x="10756942" y="117554"/>
            <a:ext cx="1334459" cy="20058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4DF6562-B805-E026-3C2E-1B5D04CAB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00315"/>
            <a:ext cx="12192000" cy="65738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00B665-035D-40BC-B392-90CEB451E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1577340"/>
            <a:ext cx="12009120" cy="29718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pPr algn="ctr"/>
            <a:r>
              <a:rPr lang="fr-FR" sz="4354" dirty="0">
                <a:solidFill>
                  <a:srgbClr val="00B050"/>
                </a:solidFill>
                <a:latin typeface="Comic Sans MS" panose="030F0702030302020204" pitchFamily="66" charset="0"/>
              </a:rPr>
              <a:t>SKETCH</a:t>
            </a:r>
          </a:p>
        </p:txBody>
      </p:sp>
    </p:spTree>
    <p:extLst>
      <p:ext uri="{BB962C8B-B14F-4D97-AF65-F5344CB8AC3E}">
        <p14:creationId xmlns:p14="http://schemas.microsoft.com/office/powerpoint/2010/main" val="48228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-163286" y="13799"/>
            <a:ext cx="12355286" cy="134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Peur de ne pas savoir répondre 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aux questions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489857" y="1931448"/>
            <a:ext cx="10172800" cy="40822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6000"/>
          </a:bodyPr>
          <a:lstStyle/>
          <a:p>
            <a:pPr>
              <a:spcBef>
                <a:spcPts val="1286"/>
              </a:spcBef>
            </a:pPr>
            <a:endParaRPr lang="fr-FR" sz="2177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700" spc="-1" dirty="0">
                <a:solidFill>
                  <a:srgbClr val="000000"/>
                </a:solidFill>
                <a:latin typeface="Comic Sans MS"/>
                <a:ea typeface="DejaVu Sans"/>
              </a:rPr>
              <a:t>Appeler à témoigner de ce que nous avons cru, pas de ce que nous ne connaissons pas. 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700" spc="-1" dirty="0">
              <a:solidFill>
                <a:srgbClr val="000000"/>
              </a:solidFill>
              <a:latin typeface="Comic Sans MS"/>
              <a:ea typeface="DejaVu Sans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700" spc="-1" dirty="0">
                <a:solidFill>
                  <a:srgbClr val="000000"/>
                </a:solidFill>
                <a:latin typeface="Comic Sans MS"/>
                <a:ea typeface="DejaVu Sans"/>
              </a:rPr>
              <a:t>Nous connaissons déjà beaucoup de choses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700" spc="-1" dirty="0">
              <a:solidFill>
                <a:srgbClr val="000000"/>
              </a:solidFill>
              <a:latin typeface="Comic Sans MS"/>
              <a:ea typeface="DejaVu Sans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700" spc="-1" dirty="0">
                <a:solidFill>
                  <a:srgbClr val="000000"/>
                </a:solidFill>
                <a:latin typeface="Comic Sans MS"/>
                <a:ea typeface="DejaVu Sans"/>
              </a:rPr>
              <a:t>S’adresser au cœur autant qu’à la tête</a:t>
            </a:r>
            <a:endParaRPr lang="fr-FR" sz="2700" spc="-1" dirty="0">
              <a:latin typeface="Arial"/>
            </a:endParaRPr>
          </a:p>
        </p:txBody>
      </p:sp>
      <p:pic>
        <p:nvPicPr>
          <p:cNvPr id="264" name="Image 263"/>
          <p:cNvPicPr/>
          <p:nvPr/>
        </p:nvPicPr>
        <p:blipFill>
          <a:blip r:embed="rId3"/>
          <a:stretch/>
        </p:blipFill>
        <p:spPr>
          <a:xfrm>
            <a:off x="9560827" y="317178"/>
            <a:ext cx="2446436" cy="1627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77FCD7D-A918-A4B1-183D-F8305F0B7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12131"/>
            <a:ext cx="12192000" cy="65738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CustomShape 1"/>
          <p:cNvSpPr/>
          <p:nvPr/>
        </p:nvSpPr>
        <p:spPr>
          <a:xfrm>
            <a:off x="-163286" y="13799"/>
            <a:ext cx="12355286" cy="134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Peur de ne pas savoir répondre 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aux questions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58" name="CustomShape 2"/>
          <p:cNvSpPr/>
          <p:nvPr/>
        </p:nvSpPr>
        <p:spPr>
          <a:xfrm>
            <a:off x="489857" y="1931448"/>
            <a:ext cx="10172800" cy="40822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6000"/>
          </a:bodyPr>
          <a:lstStyle/>
          <a:p>
            <a:pPr>
              <a:spcBef>
                <a:spcPts val="1286"/>
              </a:spcBef>
            </a:pPr>
            <a:endParaRPr lang="fr-FR" sz="2177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700" spc="-1" dirty="0">
                <a:solidFill>
                  <a:srgbClr val="000000"/>
                </a:solidFill>
                <a:latin typeface="Comic Sans MS"/>
                <a:ea typeface="DejaVu Sans"/>
              </a:rPr>
              <a:t>Répondre à la personne plus qu’à la question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700" spc="-1" dirty="0">
              <a:solidFill>
                <a:srgbClr val="000000"/>
              </a:solidFill>
              <a:latin typeface="Comic Sans MS"/>
              <a:ea typeface="DejaVu Sans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700" spc="-1" dirty="0">
                <a:solidFill>
                  <a:srgbClr val="000000"/>
                </a:solidFill>
                <a:latin typeface="Comic Sans MS"/>
                <a:ea typeface="DejaVu Sans"/>
              </a:rPr>
              <a:t>Reconnaître que nous ne savons pas tout.</a:t>
            </a:r>
            <a:endParaRPr lang="fr-FR" sz="2700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700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700" spc="-1" dirty="0">
                <a:solidFill>
                  <a:srgbClr val="000000"/>
                </a:solidFill>
                <a:latin typeface="Comic Sans MS"/>
                <a:ea typeface="DejaVu Sans"/>
              </a:rPr>
              <a:t>Les non-croyants posent souvent les mêmes questions</a:t>
            </a:r>
            <a:endParaRPr lang="fr-FR" sz="2700" spc="-1" dirty="0">
              <a:latin typeface="Arial"/>
            </a:endParaRPr>
          </a:p>
        </p:txBody>
      </p:sp>
      <p:pic>
        <p:nvPicPr>
          <p:cNvPr id="264" name="Image 263"/>
          <p:cNvPicPr/>
          <p:nvPr/>
        </p:nvPicPr>
        <p:blipFill>
          <a:blip r:embed="rId3"/>
          <a:stretch/>
        </p:blipFill>
        <p:spPr>
          <a:xfrm>
            <a:off x="9560827" y="317178"/>
            <a:ext cx="2446436" cy="1627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D78435E-65EA-2E60-A4F6-6D5E6BE46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186819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942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CustomShape 1"/>
          <p:cNvSpPr/>
          <p:nvPr/>
        </p:nvSpPr>
        <p:spPr>
          <a:xfrm>
            <a:off x="0" y="-33993"/>
            <a:ext cx="12191999" cy="134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Peur de heurter les gens, </a:t>
            </a:r>
          </a:p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les éloigner de Christ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66" name="CustomShape 2"/>
          <p:cNvSpPr/>
          <p:nvPr/>
        </p:nvSpPr>
        <p:spPr>
          <a:xfrm>
            <a:off x="1045030" y="1749051"/>
            <a:ext cx="9623292" cy="451204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spcBef>
                <a:spcPts val="1286"/>
              </a:spcBef>
            </a:pPr>
            <a:endParaRPr lang="fr-FR" sz="2177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DejaVu Sans"/>
              </a:rPr>
              <a:t>Ce n’est pas nous qui conduisons quelqu’un à Christ, c’est Dieu lui-même. On est juste un élément sur leur parcours de vie. 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00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DejaVu Sans"/>
              </a:rPr>
              <a:t>Notre rôle est de présenter Christ, pas de protéger l’Évangile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00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DejaVu Sans"/>
              </a:rPr>
              <a:t>Notre attitude est aussi importante que notre message </a:t>
            </a:r>
            <a:endParaRPr lang="fr-FR" sz="2600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419" spc="-1" dirty="0">
              <a:latin typeface="Arial"/>
            </a:endParaRPr>
          </a:p>
        </p:txBody>
      </p:sp>
      <p:pic>
        <p:nvPicPr>
          <p:cNvPr id="272" name="Image 271"/>
          <p:cNvPicPr/>
          <p:nvPr/>
        </p:nvPicPr>
        <p:blipFill>
          <a:blip r:embed="rId3"/>
          <a:srcRect r="39342"/>
          <a:stretch/>
        </p:blipFill>
        <p:spPr>
          <a:xfrm>
            <a:off x="10212254" y="75861"/>
            <a:ext cx="1812078" cy="16731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2DB83A-419B-62D7-D987-EAEB533F1F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00618"/>
            <a:ext cx="12192000" cy="65738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00B665-035D-40BC-B392-90CEB451E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91540"/>
            <a:ext cx="12192000" cy="345186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/>
          <a:lstStyle/>
          <a:p>
            <a:pPr algn="ctr"/>
            <a:r>
              <a:rPr lang="fr-FR" sz="4354" dirty="0">
                <a:solidFill>
                  <a:srgbClr val="00B050"/>
                </a:solidFill>
                <a:latin typeface="Comic Sans MS" panose="030F0702030302020204" pitchFamily="66" charset="0"/>
              </a:rPr>
              <a:t>SKETCH</a:t>
            </a:r>
          </a:p>
        </p:txBody>
      </p:sp>
    </p:spTree>
    <p:extLst>
      <p:ext uri="{BB962C8B-B14F-4D97-AF65-F5344CB8AC3E}">
        <p14:creationId xmlns:p14="http://schemas.microsoft.com/office/powerpoint/2010/main" val="1252231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CustomShape 1"/>
          <p:cNvSpPr/>
          <p:nvPr/>
        </p:nvSpPr>
        <p:spPr>
          <a:xfrm>
            <a:off x="0" y="-4390"/>
            <a:ext cx="12192000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Peur de ne pas savoir communiquer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76" name="CustomShape 2"/>
          <p:cNvSpPr/>
          <p:nvPr/>
        </p:nvSpPr>
        <p:spPr>
          <a:xfrm>
            <a:off x="1567543" y="2285629"/>
            <a:ext cx="9073345" cy="328241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7000"/>
          </a:bodyPr>
          <a:lstStyle/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Ne pas utiliser le patois de Canaan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Beaucoup d’écoute, pas de vérité à asséner à tout prix</a:t>
            </a: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2661" spc="-1" dirty="0">
              <a:latin typeface="Arial"/>
            </a:endParaRPr>
          </a:p>
          <a:p>
            <a:pPr marL="391846" indent="-290401">
              <a:spcBef>
                <a:spcPts val="128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Qu’est-ce qui nous a touché dans notre conversion ?</a:t>
            </a:r>
            <a:endParaRPr lang="fr-FR" sz="2661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661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661" spc="-1" dirty="0">
              <a:latin typeface="Arial"/>
            </a:endParaRPr>
          </a:p>
          <a:p>
            <a:pPr>
              <a:spcBef>
                <a:spcPts val="1286"/>
              </a:spcBef>
            </a:pPr>
            <a:endParaRPr lang="fr-FR" sz="2661" spc="-1" dirty="0">
              <a:latin typeface="Arial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8CE6FD7F-EB86-4411-B782-997CB56037B3}"/>
              </a:ext>
            </a:extLst>
          </p:cNvPr>
          <p:cNvGrpSpPr/>
          <p:nvPr/>
        </p:nvGrpSpPr>
        <p:grpSpPr>
          <a:xfrm>
            <a:off x="9087651" y="258073"/>
            <a:ext cx="3161340" cy="2248335"/>
            <a:chOff x="5130300" y="1905755"/>
            <a:chExt cx="2613960" cy="1859040"/>
          </a:xfrm>
        </p:grpSpPr>
        <p:pic>
          <p:nvPicPr>
            <p:cNvPr id="274" name="Image 273"/>
            <p:cNvPicPr/>
            <p:nvPr/>
          </p:nvPicPr>
          <p:blipFill>
            <a:blip r:embed="rId3"/>
            <a:srcRect r="7630" b="7199"/>
            <a:stretch/>
          </p:blipFill>
          <p:spPr>
            <a:xfrm>
              <a:off x="5130300" y="1905755"/>
              <a:ext cx="2613960" cy="185904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282" name="Image 281"/>
            <p:cNvPicPr/>
            <p:nvPr/>
          </p:nvPicPr>
          <p:blipFill>
            <a:blip r:embed="rId4"/>
            <a:stretch/>
          </p:blipFill>
          <p:spPr>
            <a:xfrm>
              <a:off x="5657220" y="2557283"/>
              <a:ext cx="1749960" cy="39816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34DF981A-8658-4051-EDEA-DD4F7BD544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91" y="6171079"/>
            <a:ext cx="12192000" cy="65738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CustomShape 1"/>
          <p:cNvSpPr/>
          <p:nvPr/>
        </p:nvSpPr>
        <p:spPr>
          <a:xfrm>
            <a:off x="0" y="-59932"/>
            <a:ext cx="12322629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Peur de ne pas savoir communiquer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84" name="CustomShape 2"/>
          <p:cNvSpPr/>
          <p:nvPr/>
        </p:nvSpPr>
        <p:spPr>
          <a:xfrm>
            <a:off x="489857" y="2332131"/>
            <a:ext cx="11364686" cy="429595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spcBef>
                <a:spcPts val="1628"/>
              </a:spcBef>
              <a:spcAft>
                <a:spcPts val="342"/>
              </a:spcAft>
            </a:pPr>
            <a:endParaRPr lang="fr-FR" sz="2177" spc="-1" dirty="0">
              <a:latin typeface="Arial"/>
            </a:endParaRPr>
          </a:p>
          <a:p>
            <a:pPr marL="391846" indent="-290401">
              <a:spcBef>
                <a:spcPts val="1628"/>
              </a:spcBef>
              <a:spcAft>
                <a:spcPts val="3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C’est une communication à 3 : la personne, Dieu (qui communiquent ensemble depuis longtemps) et moi qui entre dans cette conversation</a:t>
            </a:r>
            <a:endParaRPr lang="fr-FR" sz="2661" spc="-1" dirty="0">
              <a:latin typeface="Arial"/>
            </a:endParaRPr>
          </a:p>
          <a:p>
            <a:pPr>
              <a:spcBef>
                <a:spcPts val="1628"/>
              </a:spcBef>
              <a:spcAft>
                <a:spcPts val="342"/>
              </a:spcAft>
            </a:pPr>
            <a:endParaRPr lang="fr-FR" sz="2661" spc="-1" dirty="0">
              <a:latin typeface="Arial"/>
            </a:endParaRPr>
          </a:p>
          <a:p>
            <a:pPr marL="391846" indent="-290401">
              <a:spcBef>
                <a:spcPts val="1628"/>
              </a:spcBef>
              <a:spcAft>
                <a:spcPts val="34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DejaVu Sans"/>
              </a:rPr>
              <a:t>Prier, et se rappeler que Dieu rattrapera nos maladresses</a:t>
            </a:r>
            <a:endParaRPr lang="fr-FR" sz="2661" spc="-1" dirty="0">
              <a:latin typeface="Arial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5786691-FA2E-44D4-911E-3EB8A011E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774" y="9731"/>
            <a:ext cx="3163095" cy="224882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F7D5698-F644-4763-2F36-707F2C8D0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00618"/>
            <a:ext cx="12192000" cy="65738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CustomShape 1"/>
          <p:cNvSpPr/>
          <p:nvPr/>
        </p:nvSpPr>
        <p:spPr>
          <a:xfrm>
            <a:off x="0" y="32925"/>
            <a:ext cx="12191999" cy="134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Peur que nos vies ne soient pas assez        	parfaites</a:t>
            </a:r>
          </a:p>
        </p:txBody>
      </p:sp>
      <p:sp>
        <p:nvSpPr>
          <p:cNvPr id="291" name="CustomShape 2"/>
          <p:cNvSpPr/>
          <p:nvPr/>
        </p:nvSpPr>
        <p:spPr>
          <a:xfrm>
            <a:off x="457200" y="1824004"/>
            <a:ext cx="11136085" cy="44196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/>
          </a:bodyPr>
          <a:lstStyle/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 marL="261230" indent="-258618">
              <a:buClr>
                <a:srgbClr val="000000"/>
              </a:buClr>
              <a:buFont typeface="Symbol"/>
              <a:buChar char="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Microsoft YaHei"/>
              </a:rPr>
              <a:t>Admettre que l’on est pas parfait, ne pas hésiter à parler de ses échecs, reconnaître ses faiblesses, et comment nous vivons ça en Christ, sans encourager le péché</a:t>
            </a:r>
            <a:endParaRPr lang="fr-FR" sz="2661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61" spc="-1" dirty="0">
              <a:latin typeface="Arial"/>
            </a:endParaRPr>
          </a:p>
          <a:p>
            <a:pPr marL="261230" indent="-258618">
              <a:buClr>
                <a:srgbClr val="000000"/>
              </a:buClr>
              <a:buFont typeface="Symbol"/>
              <a:buChar char=""/>
            </a:pPr>
            <a:r>
              <a:rPr lang="fr-FR" sz="2661" spc="-1" dirty="0">
                <a:solidFill>
                  <a:srgbClr val="000000"/>
                </a:solidFill>
                <a:latin typeface="Comic Sans MS"/>
                <a:ea typeface="Microsoft YaHei"/>
              </a:rPr>
              <a:t>Nous ne sommes pas parfaits mais nous connaissons celui qui est parfait</a:t>
            </a:r>
            <a:endParaRPr lang="fr-FR" sz="2661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61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61" spc="-1" dirty="0">
              <a:latin typeface="Arial"/>
            </a:endParaRPr>
          </a:p>
        </p:txBody>
      </p:sp>
      <p:pic>
        <p:nvPicPr>
          <p:cNvPr id="297" name="Image 296"/>
          <p:cNvPicPr/>
          <p:nvPr/>
        </p:nvPicPr>
        <p:blipFill>
          <a:blip r:embed="rId3"/>
          <a:stretch/>
        </p:blipFill>
        <p:spPr>
          <a:xfrm>
            <a:off x="10385644" y="142429"/>
            <a:ext cx="1484232" cy="17115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E59818F-0CC7-50D2-6973-99CEE89A7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00618"/>
            <a:ext cx="12192000" cy="65738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stomShape 3">
            <a:extLst>
              <a:ext uri="{FF2B5EF4-FFF2-40B4-BE49-F238E27FC236}">
                <a16:creationId xmlns:a16="http://schemas.microsoft.com/office/drawing/2014/main" id="{3D929DA8-5A52-4182-9919-530F60CDDC0F}"/>
              </a:ext>
            </a:extLst>
          </p:cNvPr>
          <p:cNvSpPr/>
          <p:nvPr/>
        </p:nvSpPr>
        <p:spPr>
          <a:xfrm>
            <a:off x="1" y="2624023"/>
            <a:ext cx="6565637" cy="19959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Osons témoigner </a:t>
            </a:r>
          </a:p>
          <a:p>
            <a:pPr algn="ctr">
              <a:lnSpc>
                <a:spcPct val="15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naturellement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E4AB44B-141D-4791-89A0-D6291A5D14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638" y="277585"/>
            <a:ext cx="5671003" cy="630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191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0" y="0"/>
            <a:ext cx="12192000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Avoir confiance en Dieu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99" name="CustomShape 2"/>
          <p:cNvSpPr/>
          <p:nvPr/>
        </p:nvSpPr>
        <p:spPr>
          <a:xfrm>
            <a:off x="359229" y="1564138"/>
            <a:ext cx="11495314" cy="46442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4000"/>
          </a:bodyPr>
          <a:lstStyle/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 marL="459812" indent="-4572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2800" spc="-1" dirty="0">
                <a:solidFill>
                  <a:srgbClr val="000000"/>
                </a:solidFill>
                <a:latin typeface="Comic Sans MS"/>
                <a:ea typeface="Microsoft YaHei"/>
              </a:rPr>
              <a:t>La plupart des chrétiens ne se sentent pas capable de témoigner car ils ne se sentent pas à la hauteur, Nous sommes faibles mais Il est fort … </a:t>
            </a:r>
          </a:p>
          <a:p>
            <a:pPr marL="459812" indent="-4572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r-FR" sz="2800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459812" indent="-457200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fr-FR" sz="2800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459812" indent="-45720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2800" spc="-1" dirty="0">
                <a:solidFill>
                  <a:srgbClr val="000000"/>
                </a:solidFill>
                <a:latin typeface="Comic Sans MS"/>
                <a:ea typeface="Microsoft YaHei"/>
              </a:rPr>
              <a:t>Savoir que Dieu est avec nous, </a:t>
            </a:r>
            <a:r>
              <a:rPr lang="fr-FR" sz="2800" b="1" spc="-1" dirty="0">
                <a:solidFill>
                  <a:srgbClr val="000000"/>
                </a:solidFill>
                <a:latin typeface="Comic Sans MS"/>
                <a:ea typeface="Microsoft YaHei"/>
              </a:rPr>
              <a:t>Ce n’est pas de confiance en nous dont nous avons besoin, mais de confiance en Dieu. </a:t>
            </a:r>
            <a:endParaRPr lang="fr-FR" sz="2800" b="1" spc="-1" dirty="0">
              <a:latin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8849665-6E1B-4FEF-AE8C-24A729E38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9051" y="55768"/>
            <a:ext cx="2744561" cy="182970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062B32C-33BF-7C0B-14FD-2E1A898C8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86" y="6144850"/>
            <a:ext cx="12192000" cy="65738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-13716" y="30442"/>
            <a:ext cx="12191999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 Manifester l’amour de Jésus-Christ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pic>
        <p:nvPicPr>
          <p:cNvPr id="206" name="Image 205"/>
          <p:cNvPicPr/>
          <p:nvPr/>
        </p:nvPicPr>
        <p:blipFill>
          <a:blip r:embed="rId3"/>
          <a:stretch/>
        </p:blipFill>
        <p:spPr>
          <a:xfrm>
            <a:off x="10070520" y="151138"/>
            <a:ext cx="1925714" cy="12421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7" name="CustomShape 2"/>
          <p:cNvSpPr/>
          <p:nvPr/>
        </p:nvSpPr>
        <p:spPr>
          <a:xfrm>
            <a:off x="555175" y="3054066"/>
            <a:ext cx="11441059" cy="288284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08847" tIns="54423" rIns="108847" bIns="54423">
            <a:spAutoFit/>
          </a:bodyPr>
          <a:lstStyle/>
          <a:p>
            <a:pPr marL="414703" indent="-414703">
              <a:buFont typeface="Arial" panose="020B0604020202020204" pitchFamily="34" charset="0"/>
              <a:buChar char="•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Manifester l’amour de JC par nos paroles et nos actes, en tout temps et de toutes manières ! Développer des relations authentiques avec les gens</a:t>
            </a:r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600" spc="-1" dirty="0">
              <a:solidFill>
                <a:srgbClr val="000000"/>
              </a:solidFill>
              <a:latin typeface="Comic Sans MS"/>
              <a:ea typeface="Microsoft YaHei"/>
            </a:endParaRPr>
          </a:p>
          <a:p>
            <a:pPr marL="414703" indent="-414703">
              <a:buFont typeface="Arial" panose="020B0604020202020204" pitchFamily="34" charset="0"/>
              <a:buChar char="•"/>
            </a:pPr>
            <a:r>
              <a:rPr lang="fr-FR" sz="2600" spc="-1" dirty="0">
                <a:solidFill>
                  <a:srgbClr val="000000"/>
                </a:solidFill>
                <a:latin typeface="Comic Sans MS"/>
                <a:ea typeface="Microsoft YaHei"/>
              </a:rPr>
              <a:t>Et pour commencer,  pourquoi pas laisser les autres entendre quelques appâts ou accroches </a:t>
            </a:r>
            <a:r>
              <a:rPr lang="fr-FR" sz="2419" spc="-1" dirty="0">
                <a:solidFill>
                  <a:srgbClr val="000000"/>
                </a:solidFill>
                <a:latin typeface="Comic Sans MS"/>
                <a:ea typeface="Microsoft YaHei"/>
              </a:rPr>
              <a:t>…</a:t>
            </a:r>
          </a:p>
          <a:p>
            <a:pPr marL="414703" indent="-414703">
              <a:buFont typeface="Arial" panose="020B0604020202020204" pitchFamily="34" charset="0"/>
              <a:buChar char="•"/>
            </a:pPr>
            <a:endParaRPr lang="fr-FR" sz="2419" spc="-1" dirty="0">
              <a:latin typeface="Arial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FD1197A-4BE9-1F0B-9150-7E8347887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200618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55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0" y="0"/>
            <a:ext cx="12311743" cy="102960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Prier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99" name="CustomShape 2"/>
          <p:cNvSpPr/>
          <p:nvPr/>
        </p:nvSpPr>
        <p:spPr>
          <a:xfrm>
            <a:off x="650422" y="2593025"/>
            <a:ext cx="10891156" cy="46442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4000"/>
          </a:bodyPr>
          <a:lstStyle/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 marL="261230" indent="-258618">
              <a:buClr>
                <a:srgbClr val="000000"/>
              </a:buClr>
              <a:buFont typeface="Symbol"/>
              <a:buChar char=""/>
            </a:pPr>
            <a:r>
              <a:rPr lang="fr-FR" sz="2800" spc="-1" dirty="0">
                <a:solidFill>
                  <a:srgbClr val="000000"/>
                </a:solidFill>
                <a:latin typeface="Comic Sans MS"/>
                <a:ea typeface="Microsoft YaHei"/>
              </a:rPr>
              <a:t>Prier pour avoir l’aide de Dieu dans notre témoignage  et prier pour les personnes auprès desquelles nous témoignons.</a:t>
            </a:r>
            <a:endParaRPr lang="fr-FR" sz="2800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61" spc="-1" dirty="0">
              <a:latin typeface="Arial"/>
            </a:endParaRPr>
          </a:p>
        </p:txBody>
      </p:sp>
      <p:pic>
        <p:nvPicPr>
          <p:cNvPr id="305" name="Image 304"/>
          <p:cNvPicPr/>
          <p:nvPr/>
        </p:nvPicPr>
        <p:blipFill>
          <a:blip r:embed="rId3"/>
          <a:stretch/>
        </p:blipFill>
        <p:spPr>
          <a:xfrm>
            <a:off x="10417974" y="153486"/>
            <a:ext cx="1459384" cy="17893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78B43B8-6C89-5D5F-11FC-ECD93A1A61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743" y="6200618"/>
            <a:ext cx="12192000" cy="6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981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stomShape 1"/>
          <p:cNvSpPr/>
          <p:nvPr/>
        </p:nvSpPr>
        <p:spPr>
          <a:xfrm>
            <a:off x="0" y="19811"/>
            <a:ext cx="12311743" cy="6700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0" tIns="0" rIns="0" bIns="0" anchor="ctr">
            <a:spAutoFit/>
          </a:bodyPr>
          <a:lstStyle/>
          <a:p>
            <a:pPr>
              <a:lnSpc>
                <a:spcPct val="100000"/>
              </a:lnSpc>
            </a:pPr>
            <a:r>
              <a:rPr lang="fr-FR" sz="4354" spc="-1" dirty="0">
                <a:solidFill>
                  <a:srgbClr val="00B050"/>
                </a:solidFill>
                <a:latin typeface="Arial"/>
                <a:ea typeface="DejaVu Sans"/>
              </a:rPr>
              <a:t>   A votre tour !</a:t>
            </a:r>
            <a:endParaRPr lang="fr-FR" sz="4354" spc="-1" dirty="0">
              <a:solidFill>
                <a:srgbClr val="00B050"/>
              </a:solidFill>
              <a:latin typeface="Arial"/>
            </a:endParaRPr>
          </a:p>
        </p:txBody>
      </p:sp>
      <p:sp>
        <p:nvSpPr>
          <p:cNvPr id="299" name="CustomShape 2"/>
          <p:cNvSpPr/>
          <p:nvPr/>
        </p:nvSpPr>
        <p:spPr>
          <a:xfrm>
            <a:off x="650422" y="2593025"/>
            <a:ext cx="10891156" cy="46442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>
            <a:normAutofit fontScale="94000"/>
          </a:bodyPr>
          <a:lstStyle/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177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2661" spc="-1" dirty="0">
              <a:latin typeface="Arial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66431E-D2EC-EE12-8170-32D7C4898018}"/>
              </a:ext>
            </a:extLst>
          </p:cNvPr>
          <p:cNvSpPr txBox="1"/>
          <p:nvPr/>
        </p:nvSpPr>
        <p:spPr>
          <a:xfrm>
            <a:off x="939219" y="1063706"/>
            <a:ext cx="1000353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2400" dirty="0">
                <a:latin typeface="Comic Sans MS" panose="030F0702030302020204" pitchFamily="66" charset="0"/>
              </a:rPr>
              <a:t>Choisissez un partenaire : un frère ou une sœur avec qui vous vous entendez bien</a:t>
            </a:r>
          </a:p>
          <a:p>
            <a:endParaRPr lang="fr-FR" sz="2400" dirty="0"/>
          </a:p>
          <a:p>
            <a:pPr marL="285750" indent="-285750">
              <a:buFontTx/>
              <a:buChar char="-"/>
            </a:pPr>
            <a:r>
              <a:rPr lang="fr-FR" sz="2400" dirty="0">
                <a:latin typeface="Comic Sans MS" panose="030F0702030302020204" pitchFamily="66" charset="0"/>
              </a:rPr>
              <a:t>Priez ensemble pour que Dieu vous rende attentif aux personnes qu’Il met sur votre route</a:t>
            </a:r>
          </a:p>
          <a:p>
            <a:pPr marL="285750" indent="-285750">
              <a:buFontTx/>
              <a:buChar char="-"/>
            </a:pPr>
            <a:endParaRPr lang="fr-FR" sz="24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omic Sans MS" panose="030F0702030302020204" pitchFamily="66" charset="0"/>
              </a:rPr>
              <a:t>Quand vous discutez avec une de ces personnes, glissez dans la conversation que vous êtes chrétien</a:t>
            </a:r>
          </a:p>
          <a:p>
            <a:pPr marL="285750" indent="-285750">
              <a:buFontTx/>
              <a:buChar char="-"/>
            </a:pPr>
            <a:endParaRPr lang="fr-FR" sz="24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omic Sans MS" panose="030F0702030302020204" pitchFamily="66" charset="0"/>
              </a:rPr>
              <a:t>Observez la suite : Comment a réagi votre interlocuteur ? Avez-vous pu aller plus loin dans la conversation ? Quels obstacles avez-vous rencontrés ? </a:t>
            </a:r>
          </a:p>
          <a:p>
            <a:pPr marL="285750" indent="-285750">
              <a:buFontTx/>
              <a:buChar char="-"/>
            </a:pPr>
            <a:endParaRPr lang="fr-FR" sz="24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r>
              <a:rPr lang="fr-FR" sz="2400" dirty="0">
                <a:latin typeface="Comic Sans MS" panose="030F0702030302020204" pitchFamily="66" charset="0"/>
              </a:rPr>
              <a:t>Parlez-en avec votre partenaire, priez, encouragez vous</a:t>
            </a:r>
          </a:p>
          <a:p>
            <a:pPr marL="285750" indent="-285750">
              <a:buFontTx/>
              <a:buChar char="-"/>
            </a:pPr>
            <a:endParaRPr lang="fr-FR" sz="28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fr-FR" sz="28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fr-FR" sz="2800" dirty="0">
              <a:latin typeface="Comic Sans MS" panose="030F0702030302020204" pitchFamily="66" charset="0"/>
            </a:endParaRP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855090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8355</TotalTime>
  <Words>836</Words>
  <Application>Microsoft Office PowerPoint</Application>
  <PresentationFormat>Grand écran</PresentationFormat>
  <Paragraphs>156</Paragraphs>
  <Slides>25</Slides>
  <Notes>24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Ink Free</vt:lpstr>
      <vt:lpstr>Symbol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SKETCH</vt:lpstr>
      <vt:lpstr>Présentation PowerPoint</vt:lpstr>
      <vt:lpstr>SKETCH</vt:lpstr>
      <vt:lpstr>Présentation PowerPoint</vt:lpstr>
      <vt:lpstr>Présentation PowerPoint</vt:lpstr>
      <vt:lpstr>Présentation PowerPoint</vt:lpstr>
      <vt:lpstr>SKETCH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Philippon</dc:creator>
  <cp:lastModifiedBy>Cécile Philippon</cp:lastModifiedBy>
  <cp:revision>30</cp:revision>
  <dcterms:created xsi:type="dcterms:W3CDTF">2021-09-13T12:24:33Z</dcterms:created>
  <dcterms:modified xsi:type="dcterms:W3CDTF">2023-03-13T09:18:13Z</dcterms:modified>
</cp:coreProperties>
</file>